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7" r:id="rId2"/>
  </p:sldMasterIdLst>
  <p:notesMasterIdLst>
    <p:notesMasterId r:id="rId64"/>
  </p:notesMasterIdLst>
  <p:sldIdLst>
    <p:sldId id="256" r:id="rId3"/>
    <p:sldId id="279" r:id="rId4"/>
    <p:sldId id="311" r:id="rId5"/>
    <p:sldId id="258" r:id="rId6"/>
    <p:sldId id="329" r:id="rId7"/>
    <p:sldId id="259" r:id="rId8"/>
    <p:sldId id="323" r:id="rId9"/>
    <p:sldId id="324" r:id="rId10"/>
    <p:sldId id="277" r:id="rId11"/>
    <p:sldId id="276" r:id="rId12"/>
    <p:sldId id="313" r:id="rId13"/>
    <p:sldId id="278" r:id="rId14"/>
    <p:sldId id="325" r:id="rId15"/>
    <p:sldId id="326" r:id="rId16"/>
    <p:sldId id="327" r:id="rId17"/>
    <p:sldId id="328" r:id="rId18"/>
    <p:sldId id="341" r:id="rId19"/>
    <p:sldId id="292" r:id="rId20"/>
    <p:sldId id="263" r:id="rId21"/>
    <p:sldId id="316" r:id="rId22"/>
    <p:sldId id="342" r:id="rId23"/>
    <p:sldId id="344" r:id="rId24"/>
    <p:sldId id="287" r:id="rId25"/>
    <p:sldId id="288" r:id="rId26"/>
    <p:sldId id="289" r:id="rId27"/>
    <p:sldId id="286" r:id="rId28"/>
    <p:sldId id="330" r:id="rId29"/>
    <p:sldId id="366" r:id="rId30"/>
    <p:sldId id="367" r:id="rId31"/>
    <p:sldId id="331" r:id="rId32"/>
    <p:sldId id="368" r:id="rId33"/>
    <p:sldId id="371" r:id="rId34"/>
    <p:sldId id="345" r:id="rId35"/>
    <p:sldId id="339" r:id="rId36"/>
    <p:sldId id="294" r:id="rId37"/>
    <p:sldId id="352" r:id="rId38"/>
    <p:sldId id="337" r:id="rId39"/>
    <p:sldId id="299" r:id="rId40"/>
    <p:sldId id="372" r:id="rId41"/>
    <p:sldId id="373" r:id="rId42"/>
    <p:sldId id="374" r:id="rId43"/>
    <p:sldId id="375" r:id="rId44"/>
    <p:sldId id="376" r:id="rId45"/>
    <p:sldId id="377" r:id="rId46"/>
    <p:sldId id="378" r:id="rId47"/>
    <p:sldId id="379" r:id="rId48"/>
    <p:sldId id="380" r:id="rId49"/>
    <p:sldId id="381" r:id="rId50"/>
    <p:sldId id="382" r:id="rId51"/>
    <p:sldId id="383" r:id="rId52"/>
    <p:sldId id="384" r:id="rId53"/>
    <p:sldId id="385" r:id="rId54"/>
    <p:sldId id="333" r:id="rId55"/>
    <p:sldId id="354" r:id="rId56"/>
    <p:sldId id="355" r:id="rId57"/>
    <p:sldId id="356" r:id="rId58"/>
    <p:sldId id="349" r:id="rId59"/>
    <p:sldId id="351" r:id="rId60"/>
    <p:sldId id="350" r:id="rId61"/>
    <p:sldId id="365" r:id="rId62"/>
    <p:sldId id="387" r:id="rId6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3C5A"/>
    <a:srgbClr val="66FF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91" autoAdjust="0"/>
    <p:restoredTop sz="80755" autoAdjust="0"/>
  </p:normalViewPr>
  <p:slideViewPr>
    <p:cSldViewPr snapToGrid="0">
      <p:cViewPr varScale="1">
        <p:scale>
          <a:sx n="55" d="100"/>
          <a:sy n="55" d="100"/>
        </p:scale>
        <p:origin x="-1242" y="-78"/>
      </p:cViewPr>
      <p:guideLst>
        <p:guide orient="horz" pos="2160"/>
        <p:guide pos="3840"/>
      </p:guideLst>
    </p:cSldViewPr>
  </p:slideViewPr>
  <p:notesTextViewPr>
    <p:cViewPr>
      <p:scale>
        <a:sx n="1" d="1"/>
        <a:sy n="1" d="1"/>
      </p:scale>
      <p:origin x="0" y="0"/>
    </p:cViewPr>
  </p:notesTextViewPr>
  <p:sorterViewPr>
    <p:cViewPr>
      <p:scale>
        <a:sx n="66" d="100"/>
        <a:sy n="66" d="100"/>
      </p:scale>
      <p:origin x="0" y="802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5BCA88-25B5-4C16-AD0F-18782BB0038D}" type="doc">
      <dgm:prSet loTypeId="urn:microsoft.com/office/officeart/2005/8/layout/vProcess5" loCatId="process" qsTypeId="urn:microsoft.com/office/officeart/2005/8/quickstyle/simple1" qsCatId="simple" csTypeId="urn:microsoft.com/office/officeart/2005/8/colors/accent1_1" csCatId="accent1" phldr="1"/>
      <dgm:spPr/>
      <dgm:t>
        <a:bodyPr/>
        <a:lstStyle/>
        <a:p>
          <a:endParaRPr kumimoji="1" lang="ja-JP" altLang="en-US"/>
        </a:p>
      </dgm:t>
    </dgm:pt>
    <dgm:pt modelId="{2B0FC7C9-62A3-4DAD-96E1-38D21B6D3983}">
      <dgm:prSet phldrT="[テキスト]" custT="1"/>
      <dgm:spPr/>
      <dgm:t>
        <a:bodyPr/>
        <a:lstStyle/>
        <a:p>
          <a:r>
            <a:rPr lang="en-US" altLang="ja-JP" sz="1600" smtClean="0">
              <a:latin typeface="+mn-ea"/>
              <a:ea typeface="+mn-ea"/>
            </a:rPr>
            <a:t>《</a:t>
          </a:r>
          <a:r>
            <a:rPr lang="ja-JP" altLang="en-US" sz="1600" smtClean="0">
              <a:latin typeface="+mn-ea"/>
              <a:ea typeface="+mn-ea"/>
            </a:rPr>
            <a:t>ＳＴＥＰ１</a:t>
          </a:r>
          <a:r>
            <a:rPr lang="en-US" altLang="ja-JP" sz="1600" smtClean="0">
              <a:latin typeface="+mn-ea"/>
              <a:ea typeface="+mn-ea"/>
            </a:rPr>
            <a:t>》</a:t>
          </a:r>
          <a:r>
            <a:rPr lang="ja-JP" altLang="en-US" sz="1600" smtClean="0">
              <a:latin typeface="+mn-ea"/>
              <a:ea typeface="+mn-ea"/>
            </a:rPr>
            <a:t>目的と決定事項</a:t>
          </a:r>
          <a:br>
            <a:rPr lang="ja-JP" altLang="en-US" sz="1600" smtClean="0">
              <a:latin typeface="+mn-ea"/>
              <a:ea typeface="+mn-ea"/>
            </a:rPr>
          </a:br>
          <a:r>
            <a:rPr lang="ja-JP" altLang="en-US" sz="1600" smtClean="0">
              <a:latin typeface="+mn-ea"/>
              <a:ea typeface="+mn-ea"/>
            </a:rPr>
            <a:t>何のために何を決めたいのかを明らかにする。</a:t>
          </a:r>
          <a:endParaRPr kumimoji="1" lang="ja-JP" altLang="en-US" sz="1600" dirty="0">
            <a:latin typeface="+mn-ea"/>
            <a:ea typeface="+mn-ea"/>
          </a:endParaRPr>
        </a:p>
      </dgm:t>
    </dgm:pt>
    <dgm:pt modelId="{81C3FC3C-5F47-493D-B383-FC3604EBE96C}" type="parTrans" cxnId="{5537D862-1D8E-4AD2-9A11-098EB0ED374D}">
      <dgm:prSet/>
      <dgm:spPr/>
      <dgm:t>
        <a:bodyPr/>
        <a:lstStyle/>
        <a:p>
          <a:endParaRPr kumimoji="1" lang="ja-JP" altLang="en-US" sz="1600">
            <a:latin typeface="+mn-ea"/>
            <a:ea typeface="+mn-ea"/>
          </a:endParaRPr>
        </a:p>
      </dgm:t>
    </dgm:pt>
    <dgm:pt modelId="{3148CA25-6F99-4B44-B5AC-380C8B201EBE}" type="sibTrans" cxnId="{5537D862-1D8E-4AD2-9A11-098EB0ED374D}">
      <dgm:prSet custT="1"/>
      <dgm:spPr/>
      <dgm:t>
        <a:bodyPr/>
        <a:lstStyle/>
        <a:p>
          <a:endParaRPr kumimoji="1" lang="ja-JP" altLang="en-US" sz="1600">
            <a:latin typeface="+mn-ea"/>
            <a:ea typeface="+mn-ea"/>
          </a:endParaRPr>
        </a:p>
      </dgm:t>
    </dgm:pt>
    <dgm:pt modelId="{2BB84C27-84C8-4E8B-BC94-254344CFAD36}">
      <dgm:prSet phldrT="[テキスト]" custT="1"/>
      <dgm:spPr/>
      <dgm:t>
        <a:bodyPr/>
        <a:lstStyle/>
        <a:p>
          <a:r>
            <a:rPr lang="en-US" altLang="ja-JP" sz="1600" dirty="0" smtClean="0">
              <a:latin typeface="+mn-ea"/>
              <a:ea typeface="+mn-ea"/>
            </a:rPr>
            <a:t>《</a:t>
          </a:r>
          <a:r>
            <a:rPr lang="ja-JP" altLang="en-US" sz="1600" dirty="0" smtClean="0">
              <a:latin typeface="+mn-ea"/>
              <a:ea typeface="+mn-ea"/>
            </a:rPr>
            <a:t>ＳＴＥＰ５</a:t>
          </a:r>
          <a:r>
            <a:rPr lang="en-US" altLang="ja-JP" sz="1600" dirty="0" smtClean="0">
              <a:latin typeface="+mn-ea"/>
              <a:ea typeface="+mn-ea"/>
            </a:rPr>
            <a:t>》</a:t>
          </a:r>
          <a:r>
            <a:rPr lang="ja-JP" altLang="en-US" sz="1600" dirty="0" smtClean="0">
              <a:latin typeface="+mn-ea"/>
              <a:ea typeface="+mn-ea"/>
            </a:rPr>
            <a:t>実行</a:t>
          </a:r>
          <a:br>
            <a:rPr lang="ja-JP" altLang="en-US" sz="1600" dirty="0" smtClean="0">
              <a:latin typeface="+mn-ea"/>
              <a:ea typeface="+mn-ea"/>
            </a:rPr>
          </a:br>
          <a:r>
            <a:rPr lang="ja-JP" altLang="en-US" sz="1600" dirty="0" smtClean="0">
              <a:latin typeface="+mn-ea"/>
              <a:ea typeface="+mn-ea"/>
            </a:rPr>
            <a:t>選択案を実行に移し、初期の目標を達成する。</a:t>
          </a:r>
          <a:endParaRPr kumimoji="1" lang="ja-JP" altLang="en-US" sz="1600" dirty="0">
            <a:latin typeface="+mn-ea"/>
            <a:ea typeface="+mn-ea"/>
          </a:endParaRPr>
        </a:p>
      </dgm:t>
    </dgm:pt>
    <dgm:pt modelId="{90287615-563C-4707-A7E4-D7E014F4480B}" type="parTrans" cxnId="{7B46D0A1-89FE-40B5-970E-8F6CDBCAB585}">
      <dgm:prSet/>
      <dgm:spPr/>
      <dgm:t>
        <a:bodyPr/>
        <a:lstStyle/>
        <a:p>
          <a:endParaRPr kumimoji="1" lang="ja-JP" altLang="en-US" sz="1600">
            <a:latin typeface="+mn-ea"/>
            <a:ea typeface="+mn-ea"/>
          </a:endParaRPr>
        </a:p>
      </dgm:t>
    </dgm:pt>
    <dgm:pt modelId="{18D9AAF9-C418-4ACE-BD74-8C10489359B2}" type="sibTrans" cxnId="{7B46D0A1-89FE-40B5-970E-8F6CDBCAB585}">
      <dgm:prSet/>
      <dgm:spPr/>
      <dgm:t>
        <a:bodyPr/>
        <a:lstStyle/>
        <a:p>
          <a:endParaRPr kumimoji="1" lang="ja-JP" altLang="en-US" sz="1600">
            <a:latin typeface="+mn-ea"/>
            <a:ea typeface="+mn-ea"/>
          </a:endParaRPr>
        </a:p>
      </dgm:t>
    </dgm:pt>
    <dgm:pt modelId="{C155486F-336B-4964-832B-39D853097AFB}">
      <dgm:prSet phldrT="[テキスト]" phldr="1"/>
      <dgm:spPr/>
      <dgm:t>
        <a:bodyPr/>
        <a:lstStyle/>
        <a:p>
          <a:endParaRPr kumimoji="1" lang="ja-JP" altLang="en-US" sz="1600">
            <a:latin typeface="+mn-ea"/>
            <a:ea typeface="+mn-ea"/>
          </a:endParaRPr>
        </a:p>
      </dgm:t>
    </dgm:pt>
    <dgm:pt modelId="{B9FA597C-2FC9-4EF3-B01C-C07A8700F89E}" type="parTrans" cxnId="{67ECFE4A-8070-4E38-AD08-B0D28AA2FF3B}">
      <dgm:prSet/>
      <dgm:spPr/>
      <dgm:t>
        <a:bodyPr/>
        <a:lstStyle/>
        <a:p>
          <a:endParaRPr kumimoji="1" lang="ja-JP" altLang="en-US" sz="1600">
            <a:latin typeface="+mn-ea"/>
            <a:ea typeface="+mn-ea"/>
          </a:endParaRPr>
        </a:p>
      </dgm:t>
    </dgm:pt>
    <dgm:pt modelId="{FB7954AD-CE75-46CE-94F1-068300487797}" type="sibTrans" cxnId="{67ECFE4A-8070-4E38-AD08-B0D28AA2FF3B}">
      <dgm:prSet/>
      <dgm:spPr/>
      <dgm:t>
        <a:bodyPr/>
        <a:lstStyle/>
        <a:p>
          <a:endParaRPr kumimoji="1" lang="ja-JP" altLang="en-US" sz="1600">
            <a:latin typeface="+mn-ea"/>
            <a:ea typeface="+mn-ea"/>
          </a:endParaRPr>
        </a:p>
      </dgm:t>
    </dgm:pt>
    <dgm:pt modelId="{4A23AC45-3E4E-47BA-AF90-259728073736}">
      <dgm:prSet phldrT="[テキスト]" custT="1"/>
      <dgm:spPr/>
      <dgm:t>
        <a:bodyPr/>
        <a:lstStyle/>
        <a:p>
          <a:r>
            <a:rPr lang="en-US" altLang="ja-JP" sz="1600" smtClean="0">
              <a:latin typeface="+mn-ea"/>
              <a:ea typeface="+mn-ea"/>
            </a:rPr>
            <a:t>《</a:t>
          </a:r>
          <a:r>
            <a:rPr lang="ja-JP" altLang="en-US" sz="1600" smtClean="0">
              <a:latin typeface="+mn-ea"/>
              <a:ea typeface="+mn-ea"/>
            </a:rPr>
            <a:t>ＳＴＥＰ４</a:t>
          </a:r>
          <a:r>
            <a:rPr lang="en-US" altLang="ja-JP" sz="1600" smtClean="0">
              <a:latin typeface="+mn-ea"/>
              <a:ea typeface="+mn-ea"/>
            </a:rPr>
            <a:t>》</a:t>
          </a:r>
          <a:r>
            <a:rPr lang="ja-JP" altLang="en-US" sz="1600" smtClean="0">
              <a:latin typeface="+mn-ea"/>
              <a:ea typeface="+mn-ea"/>
            </a:rPr>
            <a:t>リスク対策</a:t>
          </a:r>
          <a:br>
            <a:rPr lang="ja-JP" altLang="en-US" sz="1600" smtClean="0">
              <a:latin typeface="+mn-ea"/>
              <a:ea typeface="+mn-ea"/>
            </a:rPr>
          </a:br>
          <a:r>
            <a:rPr lang="ja-JP" altLang="en-US" sz="1600" smtClean="0">
              <a:latin typeface="+mn-ea"/>
              <a:ea typeface="+mn-ea"/>
            </a:rPr>
            <a:t>最適案を実行する際のリスクを予測し、対策を用意する。</a:t>
          </a:r>
          <a:endParaRPr kumimoji="1" lang="ja-JP" altLang="en-US" sz="1600" dirty="0">
            <a:latin typeface="+mn-ea"/>
            <a:ea typeface="+mn-ea"/>
          </a:endParaRPr>
        </a:p>
      </dgm:t>
    </dgm:pt>
    <dgm:pt modelId="{8911F200-F3AF-4C67-8707-BAE53A2031F4}" type="parTrans" cxnId="{398DEA60-D661-4B0A-8490-2B4EE782071A}">
      <dgm:prSet/>
      <dgm:spPr/>
      <dgm:t>
        <a:bodyPr/>
        <a:lstStyle/>
        <a:p>
          <a:endParaRPr kumimoji="1" lang="ja-JP" altLang="en-US" sz="1600">
            <a:latin typeface="+mn-ea"/>
            <a:ea typeface="+mn-ea"/>
          </a:endParaRPr>
        </a:p>
      </dgm:t>
    </dgm:pt>
    <dgm:pt modelId="{36F5C095-7D43-4A83-8514-D49456EE49D7}" type="sibTrans" cxnId="{398DEA60-D661-4B0A-8490-2B4EE782071A}">
      <dgm:prSet custT="1"/>
      <dgm:spPr/>
      <dgm:t>
        <a:bodyPr/>
        <a:lstStyle/>
        <a:p>
          <a:endParaRPr kumimoji="1" lang="ja-JP" altLang="en-US" sz="1600">
            <a:latin typeface="+mn-ea"/>
            <a:ea typeface="+mn-ea"/>
          </a:endParaRPr>
        </a:p>
      </dgm:t>
    </dgm:pt>
    <dgm:pt modelId="{EA996684-6912-44AE-B393-F583647E5C5C}">
      <dgm:prSet phldrT="[テキスト]" custT="1"/>
      <dgm:spPr/>
      <dgm:t>
        <a:bodyPr/>
        <a:lstStyle/>
        <a:p>
          <a:r>
            <a:rPr lang="en-US" altLang="ja-JP" sz="1600" smtClean="0">
              <a:latin typeface="+mn-ea"/>
              <a:ea typeface="+mn-ea"/>
            </a:rPr>
            <a:t>《</a:t>
          </a:r>
          <a:r>
            <a:rPr lang="ja-JP" altLang="en-US" sz="1600" smtClean="0">
              <a:latin typeface="+mn-ea"/>
              <a:ea typeface="+mn-ea"/>
            </a:rPr>
            <a:t>ＳＴＥＰ２</a:t>
          </a:r>
          <a:r>
            <a:rPr lang="en-US" altLang="ja-JP" sz="1600" smtClean="0">
              <a:latin typeface="+mn-ea"/>
              <a:ea typeface="+mn-ea"/>
            </a:rPr>
            <a:t>》</a:t>
          </a:r>
          <a:r>
            <a:rPr lang="ja-JP" altLang="en-US" sz="1600" smtClean="0">
              <a:latin typeface="+mn-ea"/>
              <a:ea typeface="+mn-ea"/>
            </a:rPr>
            <a:t>期待する成果＝目標</a:t>
          </a:r>
          <a:br>
            <a:rPr lang="ja-JP" altLang="en-US" sz="1600" smtClean="0">
              <a:latin typeface="+mn-ea"/>
              <a:ea typeface="+mn-ea"/>
            </a:rPr>
          </a:br>
          <a:r>
            <a:rPr lang="ja-JP" altLang="en-US" sz="1600" smtClean="0">
              <a:latin typeface="+mn-ea"/>
              <a:ea typeface="+mn-ea"/>
            </a:rPr>
            <a:t>何を達成すれば決定事項が実現するのかを明らかにする。</a:t>
          </a:r>
          <a:endParaRPr kumimoji="1" lang="ja-JP" altLang="en-US" sz="1600" dirty="0">
            <a:latin typeface="+mn-ea"/>
            <a:ea typeface="+mn-ea"/>
          </a:endParaRPr>
        </a:p>
      </dgm:t>
    </dgm:pt>
    <dgm:pt modelId="{FBD35FC6-A7BD-4F60-B21B-CAF502EDDFDB}" type="parTrans" cxnId="{79C48326-81B3-4A97-BDC6-1310046902D6}">
      <dgm:prSet/>
      <dgm:spPr/>
      <dgm:t>
        <a:bodyPr/>
        <a:lstStyle/>
        <a:p>
          <a:endParaRPr kumimoji="1" lang="ja-JP" altLang="en-US" sz="1600">
            <a:latin typeface="+mn-ea"/>
            <a:ea typeface="+mn-ea"/>
          </a:endParaRPr>
        </a:p>
      </dgm:t>
    </dgm:pt>
    <dgm:pt modelId="{9BD7BA4E-5771-45B8-8753-790DBF0F4C79}" type="sibTrans" cxnId="{79C48326-81B3-4A97-BDC6-1310046902D6}">
      <dgm:prSet custT="1"/>
      <dgm:spPr/>
      <dgm:t>
        <a:bodyPr/>
        <a:lstStyle/>
        <a:p>
          <a:endParaRPr kumimoji="1" lang="ja-JP" altLang="en-US" sz="1600">
            <a:latin typeface="+mn-ea"/>
            <a:ea typeface="+mn-ea"/>
          </a:endParaRPr>
        </a:p>
      </dgm:t>
    </dgm:pt>
    <dgm:pt modelId="{6642E83D-FA99-40FF-A9F7-5F873D739CE9}">
      <dgm:prSet custT="1"/>
      <dgm:spPr>
        <a:solidFill>
          <a:srgbClr val="92D050"/>
        </a:solidFill>
      </dgm:spPr>
      <dgm:t>
        <a:bodyPr/>
        <a:lstStyle/>
        <a:p>
          <a:r>
            <a:rPr lang="en-US" altLang="ja-JP" sz="1600" dirty="0" smtClean="0">
              <a:latin typeface="+mn-ea"/>
              <a:ea typeface="+mn-ea"/>
            </a:rPr>
            <a:t>《</a:t>
          </a:r>
          <a:r>
            <a:rPr lang="ja-JP" altLang="en-US" sz="1600" dirty="0" smtClean="0">
              <a:latin typeface="+mn-ea"/>
              <a:ea typeface="+mn-ea"/>
            </a:rPr>
            <a:t>ＳＴＥＰ３</a:t>
          </a:r>
          <a:r>
            <a:rPr lang="en-US" altLang="ja-JP" sz="1600" dirty="0" smtClean="0">
              <a:latin typeface="+mn-ea"/>
              <a:ea typeface="+mn-ea"/>
            </a:rPr>
            <a:t>》</a:t>
          </a:r>
          <a:r>
            <a:rPr lang="ja-JP" altLang="en-US" sz="1600" dirty="0" smtClean="0">
              <a:latin typeface="+mn-ea"/>
              <a:ea typeface="+mn-ea"/>
            </a:rPr>
            <a:t>案の選択</a:t>
          </a:r>
          <a:br>
            <a:rPr lang="ja-JP" altLang="en-US" sz="1600" dirty="0" smtClean="0">
              <a:latin typeface="+mn-ea"/>
              <a:ea typeface="+mn-ea"/>
            </a:rPr>
          </a:br>
          <a:r>
            <a:rPr lang="ja-JP" altLang="en-US" sz="1600" dirty="0" smtClean="0">
              <a:latin typeface="+mn-ea"/>
              <a:ea typeface="+mn-ea"/>
            </a:rPr>
            <a:t>目標を実現するための案を複数挙げ、最適案を選ぶ。</a:t>
          </a:r>
          <a:endParaRPr lang="ja-JP" altLang="en-US" sz="1600" dirty="0">
            <a:latin typeface="+mn-ea"/>
            <a:ea typeface="+mn-ea"/>
          </a:endParaRPr>
        </a:p>
      </dgm:t>
    </dgm:pt>
    <dgm:pt modelId="{55875ECC-D312-4C5F-9327-7465B23581F6}" type="parTrans" cxnId="{113878F9-14C6-4509-BEF6-742E56D5F5B8}">
      <dgm:prSet/>
      <dgm:spPr/>
      <dgm:t>
        <a:bodyPr/>
        <a:lstStyle/>
        <a:p>
          <a:endParaRPr kumimoji="1" lang="ja-JP" altLang="en-US" sz="1600">
            <a:latin typeface="+mn-ea"/>
            <a:ea typeface="+mn-ea"/>
          </a:endParaRPr>
        </a:p>
      </dgm:t>
    </dgm:pt>
    <dgm:pt modelId="{81093840-BB9A-4871-9296-26EE1F5B4F59}" type="sibTrans" cxnId="{113878F9-14C6-4509-BEF6-742E56D5F5B8}">
      <dgm:prSet custT="1"/>
      <dgm:spPr/>
      <dgm:t>
        <a:bodyPr/>
        <a:lstStyle/>
        <a:p>
          <a:endParaRPr kumimoji="1" lang="ja-JP" altLang="en-US" sz="1600">
            <a:latin typeface="+mn-ea"/>
            <a:ea typeface="+mn-ea"/>
          </a:endParaRPr>
        </a:p>
      </dgm:t>
    </dgm:pt>
    <dgm:pt modelId="{1C498374-3E14-40BD-8806-D34F25A007BB}" type="pres">
      <dgm:prSet presAssocID="{245BCA88-25B5-4C16-AD0F-18782BB0038D}" presName="outerComposite" presStyleCnt="0">
        <dgm:presLayoutVars>
          <dgm:chMax val="5"/>
          <dgm:dir/>
          <dgm:resizeHandles val="exact"/>
        </dgm:presLayoutVars>
      </dgm:prSet>
      <dgm:spPr/>
      <dgm:t>
        <a:bodyPr/>
        <a:lstStyle/>
        <a:p>
          <a:endParaRPr kumimoji="1" lang="ja-JP" altLang="en-US"/>
        </a:p>
      </dgm:t>
    </dgm:pt>
    <dgm:pt modelId="{7B55B535-1802-4387-9380-DBE8FA8BC271}" type="pres">
      <dgm:prSet presAssocID="{245BCA88-25B5-4C16-AD0F-18782BB0038D}" presName="dummyMaxCanvas" presStyleCnt="0">
        <dgm:presLayoutVars/>
      </dgm:prSet>
      <dgm:spPr/>
    </dgm:pt>
    <dgm:pt modelId="{44D626CA-CC18-4941-9E6C-9059C3941C79}" type="pres">
      <dgm:prSet presAssocID="{245BCA88-25B5-4C16-AD0F-18782BB0038D}" presName="FiveNodes_1" presStyleLbl="node1" presStyleIdx="0" presStyleCnt="5" custScaleY="100291">
        <dgm:presLayoutVars>
          <dgm:bulletEnabled val="1"/>
        </dgm:presLayoutVars>
      </dgm:prSet>
      <dgm:spPr/>
      <dgm:t>
        <a:bodyPr/>
        <a:lstStyle/>
        <a:p>
          <a:endParaRPr kumimoji="1" lang="ja-JP" altLang="en-US"/>
        </a:p>
      </dgm:t>
    </dgm:pt>
    <dgm:pt modelId="{0A55E156-5F33-4C44-BA98-CF9BE762362E}" type="pres">
      <dgm:prSet presAssocID="{245BCA88-25B5-4C16-AD0F-18782BB0038D}" presName="FiveNodes_2" presStyleLbl="node1" presStyleIdx="1" presStyleCnt="5">
        <dgm:presLayoutVars>
          <dgm:bulletEnabled val="1"/>
        </dgm:presLayoutVars>
      </dgm:prSet>
      <dgm:spPr/>
      <dgm:t>
        <a:bodyPr/>
        <a:lstStyle/>
        <a:p>
          <a:endParaRPr kumimoji="1" lang="ja-JP" altLang="en-US"/>
        </a:p>
      </dgm:t>
    </dgm:pt>
    <dgm:pt modelId="{A986C80A-1AE3-4D0F-81B3-7E1F8B242F75}" type="pres">
      <dgm:prSet presAssocID="{245BCA88-25B5-4C16-AD0F-18782BB0038D}" presName="FiveNodes_3" presStyleLbl="node1" presStyleIdx="2" presStyleCnt="5">
        <dgm:presLayoutVars>
          <dgm:bulletEnabled val="1"/>
        </dgm:presLayoutVars>
      </dgm:prSet>
      <dgm:spPr/>
      <dgm:t>
        <a:bodyPr/>
        <a:lstStyle/>
        <a:p>
          <a:endParaRPr kumimoji="1" lang="ja-JP" altLang="en-US"/>
        </a:p>
      </dgm:t>
    </dgm:pt>
    <dgm:pt modelId="{D1DFE6C0-3514-4585-980C-9860EA63E4DC}" type="pres">
      <dgm:prSet presAssocID="{245BCA88-25B5-4C16-AD0F-18782BB0038D}" presName="FiveNodes_4" presStyleLbl="node1" presStyleIdx="3" presStyleCnt="5">
        <dgm:presLayoutVars>
          <dgm:bulletEnabled val="1"/>
        </dgm:presLayoutVars>
      </dgm:prSet>
      <dgm:spPr/>
      <dgm:t>
        <a:bodyPr/>
        <a:lstStyle/>
        <a:p>
          <a:endParaRPr kumimoji="1" lang="ja-JP" altLang="en-US"/>
        </a:p>
      </dgm:t>
    </dgm:pt>
    <dgm:pt modelId="{E81B89B8-793E-4173-BFC3-CD3F3A188D60}" type="pres">
      <dgm:prSet presAssocID="{245BCA88-25B5-4C16-AD0F-18782BB0038D}" presName="FiveNodes_5" presStyleLbl="node1" presStyleIdx="4" presStyleCnt="5">
        <dgm:presLayoutVars>
          <dgm:bulletEnabled val="1"/>
        </dgm:presLayoutVars>
      </dgm:prSet>
      <dgm:spPr/>
      <dgm:t>
        <a:bodyPr/>
        <a:lstStyle/>
        <a:p>
          <a:endParaRPr kumimoji="1" lang="ja-JP" altLang="en-US"/>
        </a:p>
      </dgm:t>
    </dgm:pt>
    <dgm:pt modelId="{ED5BA059-9283-4184-ACF4-F2832403007F}" type="pres">
      <dgm:prSet presAssocID="{245BCA88-25B5-4C16-AD0F-18782BB0038D}" presName="FiveConn_1-2" presStyleLbl="fgAccFollowNode1" presStyleIdx="0" presStyleCnt="4">
        <dgm:presLayoutVars>
          <dgm:bulletEnabled val="1"/>
        </dgm:presLayoutVars>
      </dgm:prSet>
      <dgm:spPr/>
      <dgm:t>
        <a:bodyPr/>
        <a:lstStyle/>
        <a:p>
          <a:endParaRPr kumimoji="1" lang="ja-JP" altLang="en-US"/>
        </a:p>
      </dgm:t>
    </dgm:pt>
    <dgm:pt modelId="{26AD7FDB-7811-4195-A19A-CBEF3BF0E5AE}" type="pres">
      <dgm:prSet presAssocID="{245BCA88-25B5-4C16-AD0F-18782BB0038D}" presName="FiveConn_2-3" presStyleLbl="fgAccFollowNode1" presStyleIdx="1" presStyleCnt="4">
        <dgm:presLayoutVars>
          <dgm:bulletEnabled val="1"/>
        </dgm:presLayoutVars>
      </dgm:prSet>
      <dgm:spPr/>
      <dgm:t>
        <a:bodyPr/>
        <a:lstStyle/>
        <a:p>
          <a:endParaRPr kumimoji="1" lang="ja-JP" altLang="en-US"/>
        </a:p>
      </dgm:t>
    </dgm:pt>
    <dgm:pt modelId="{4EC10F50-87C8-4E35-8F4C-2EA81F106804}" type="pres">
      <dgm:prSet presAssocID="{245BCA88-25B5-4C16-AD0F-18782BB0038D}" presName="FiveConn_3-4" presStyleLbl="fgAccFollowNode1" presStyleIdx="2" presStyleCnt="4">
        <dgm:presLayoutVars>
          <dgm:bulletEnabled val="1"/>
        </dgm:presLayoutVars>
      </dgm:prSet>
      <dgm:spPr/>
      <dgm:t>
        <a:bodyPr/>
        <a:lstStyle/>
        <a:p>
          <a:endParaRPr kumimoji="1" lang="ja-JP" altLang="en-US"/>
        </a:p>
      </dgm:t>
    </dgm:pt>
    <dgm:pt modelId="{012AF755-CBC6-4F30-935F-B748156C43A9}" type="pres">
      <dgm:prSet presAssocID="{245BCA88-25B5-4C16-AD0F-18782BB0038D}" presName="FiveConn_4-5" presStyleLbl="fgAccFollowNode1" presStyleIdx="3" presStyleCnt="4">
        <dgm:presLayoutVars>
          <dgm:bulletEnabled val="1"/>
        </dgm:presLayoutVars>
      </dgm:prSet>
      <dgm:spPr/>
      <dgm:t>
        <a:bodyPr/>
        <a:lstStyle/>
        <a:p>
          <a:endParaRPr kumimoji="1" lang="ja-JP" altLang="en-US"/>
        </a:p>
      </dgm:t>
    </dgm:pt>
    <dgm:pt modelId="{03F2D9BE-14AF-4EB3-AF88-19553C1AB2A4}" type="pres">
      <dgm:prSet presAssocID="{245BCA88-25B5-4C16-AD0F-18782BB0038D}" presName="FiveNodes_1_text" presStyleLbl="node1" presStyleIdx="4" presStyleCnt="5">
        <dgm:presLayoutVars>
          <dgm:bulletEnabled val="1"/>
        </dgm:presLayoutVars>
      </dgm:prSet>
      <dgm:spPr/>
      <dgm:t>
        <a:bodyPr/>
        <a:lstStyle/>
        <a:p>
          <a:endParaRPr kumimoji="1" lang="ja-JP" altLang="en-US"/>
        </a:p>
      </dgm:t>
    </dgm:pt>
    <dgm:pt modelId="{79E4A81B-01CD-4235-AFE9-8798960DF0D1}" type="pres">
      <dgm:prSet presAssocID="{245BCA88-25B5-4C16-AD0F-18782BB0038D}" presName="FiveNodes_2_text" presStyleLbl="node1" presStyleIdx="4" presStyleCnt="5">
        <dgm:presLayoutVars>
          <dgm:bulletEnabled val="1"/>
        </dgm:presLayoutVars>
      </dgm:prSet>
      <dgm:spPr/>
      <dgm:t>
        <a:bodyPr/>
        <a:lstStyle/>
        <a:p>
          <a:endParaRPr kumimoji="1" lang="ja-JP" altLang="en-US"/>
        </a:p>
      </dgm:t>
    </dgm:pt>
    <dgm:pt modelId="{1C24E6AA-9310-48B6-B1D2-A3CD1B81BFB3}" type="pres">
      <dgm:prSet presAssocID="{245BCA88-25B5-4C16-AD0F-18782BB0038D}" presName="FiveNodes_3_text" presStyleLbl="node1" presStyleIdx="4" presStyleCnt="5">
        <dgm:presLayoutVars>
          <dgm:bulletEnabled val="1"/>
        </dgm:presLayoutVars>
      </dgm:prSet>
      <dgm:spPr/>
      <dgm:t>
        <a:bodyPr/>
        <a:lstStyle/>
        <a:p>
          <a:endParaRPr kumimoji="1" lang="ja-JP" altLang="en-US"/>
        </a:p>
      </dgm:t>
    </dgm:pt>
    <dgm:pt modelId="{8192BA59-529B-4DE0-8844-890236E1A211}" type="pres">
      <dgm:prSet presAssocID="{245BCA88-25B5-4C16-AD0F-18782BB0038D}" presName="FiveNodes_4_text" presStyleLbl="node1" presStyleIdx="4" presStyleCnt="5">
        <dgm:presLayoutVars>
          <dgm:bulletEnabled val="1"/>
        </dgm:presLayoutVars>
      </dgm:prSet>
      <dgm:spPr/>
      <dgm:t>
        <a:bodyPr/>
        <a:lstStyle/>
        <a:p>
          <a:endParaRPr kumimoji="1" lang="ja-JP" altLang="en-US"/>
        </a:p>
      </dgm:t>
    </dgm:pt>
    <dgm:pt modelId="{5749CB8A-ABC6-4467-B4CF-14F685E32890}" type="pres">
      <dgm:prSet presAssocID="{245BCA88-25B5-4C16-AD0F-18782BB0038D}" presName="FiveNodes_5_text" presStyleLbl="node1" presStyleIdx="4" presStyleCnt="5">
        <dgm:presLayoutVars>
          <dgm:bulletEnabled val="1"/>
        </dgm:presLayoutVars>
      </dgm:prSet>
      <dgm:spPr/>
      <dgm:t>
        <a:bodyPr/>
        <a:lstStyle/>
        <a:p>
          <a:endParaRPr kumimoji="1" lang="ja-JP" altLang="en-US"/>
        </a:p>
      </dgm:t>
    </dgm:pt>
  </dgm:ptLst>
  <dgm:cxnLst>
    <dgm:cxn modelId="{46AB40D0-096A-4FE5-AF3A-D79661732BB7}" type="presOf" srcId="{4A23AC45-3E4E-47BA-AF90-259728073736}" destId="{8192BA59-529B-4DE0-8844-890236E1A211}" srcOrd="1" destOrd="0" presId="urn:microsoft.com/office/officeart/2005/8/layout/vProcess5"/>
    <dgm:cxn modelId="{9E8C46A2-3705-4230-95E6-3FADA2F7BD5C}" type="presOf" srcId="{36F5C095-7D43-4A83-8514-D49456EE49D7}" destId="{012AF755-CBC6-4F30-935F-B748156C43A9}" srcOrd="0" destOrd="0" presId="urn:microsoft.com/office/officeart/2005/8/layout/vProcess5"/>
    <dgm:cxn modelId="{79C48326-81B3-4A97-BDC6-1310046902D6}" srcId="{245BCA88-25B5-4C16-AD0F-18782BB0038D}" destId="{EA996684-6912-44AE-B393-F583647E5C5C}" srcOrd="1" destOrd="0" parTransId="{FBD35FC6-A7BD-4F60-B21B-CAF502EDDFDB}" sibTransId="{9BD7BA4E-5771-45B8-8753-790DBF0F4C79}"/>
    <dgm:cxn modelId="{7F2AB1F7-5C70-460C-A2A5-EF9ED6B2D1AF}" type="presOf" srcId="{2B0FC7C9-62A3-4DAD-96E1-38D21B6D3983}" destId="{03F2D9BE-14AF-4EB3-AF88-19553C1AB2A4}" srcOrd="1" destOrd="0" presId="urn:microsoft.com/office/officeart/2005/8/layout/vProcess5"/>
    <dgm:cxn modelId="{E4B4F021-AAD2-4FA4-9F1B-480BC14B8ED7}" type="presOf" srcId="{6642E83D-FA99-40FF-A9F7-5F873D739CE9}" destId="{1C24E6AA-9310-48B6-B1D2-A3CD1B81BFB3}" srcOrd="1" destOrd="0" presId="urn:microsoft.com/office/officeart/2005/8/layout/vProcess5"/>
    <dgm:cxn modelId="{5537D862-1D8E-4AD2-9A11-098EB0ED374D}" srcId="{245BCA88-25B5-4C16-AD0F-18782BB0038D}" destId="{2B0FC7C9-62A3-4DAD-96E1-38D21B6D3983}" srcOrd="0" destOrd="0" parTransId="{81C3FC3C-5F47-493D-B383-FC3604EBE96C}" sibTransId="{3148CA25-6F99-4B44-B5AC-380C8B201EBE}"/>
    <dgm:cxn modelId="{7B46D0A1-89FE-40B5-970E-8F6CDBCAB585}" srcId="{245BCA88-25B5-4C16-AD0F-18782BB0038D}" destId="{2BB84C27-84C8-4E8B-BC94-254344CFAD36}" srcOrd="4" destOrd="0" parTransId="{90287615-563C-4707-A7E4-D7E014F4480B}" sibTransId="{18D9AAF9-C418-4ACE-BD74-8C10489359B2}"/>
    <dgm:cxn modelId="{579A49CF-C825-490F-A9B6-C67429978C52}" type="presOf" srcId="{6642E83D-FA99-40FF-A9F7-5F873D739CE9}" destId="{A986C80A-1AE3-4D0F-81B3-7E1F8B242F75}" srcOrd="0" destOrd="0" presId="urn:microsoft.com/office/officeart/2005/8/layout/vProcess5"/>
    <dgm:cxn modelId="{08F2899A-4A16-4DF4-ABCA-532A03E44D1A}" type="presOf" srcId="{81093840-BB9A-4871-9296-26EE1F5B4F59}" destId="{4EC10F50-87C8-4E35-8F4C-2EA81F106804}" srcOrd="0" destOrd="0" presId="urn:microsoft.com/office/officeart/2005/8/layout/vProcess5"/>
    <dgm:cxn modelId="{113878F9-14C6-4509-BEF6-742E56D5F5B8}" srcId="{245BCA88-25B5-4C16-AD0F-18782BB0038D}" destId="{6642E83D-FA99-40FF-A9F7-5F873D739CE9}" srcOrd="2" destOrd="0" parTransId="{55875ECC-D312-4C5F-9327-7465B23581F6}" sibTransId="{81093840-BB9A-4871-9296-26EE1F5B4F59}"/>
    <dgm:cxn modelId="{398DEA60-D661-4B0A-8490-2B4EE782071A}" srcId="{245BCA88-25B5-4C16-AD0F-18782BB0038D}" destId="{4A23AC45-3E4E-47BA-AF90-259728073736}" srcOrd="3" destOrd="0" parTransId="{8911F200-F3AF-4C67-8707-BAE53A2031F4}" sibTransId="{36F5C095-7D43-4A83-8514-D49456EE49D7}"/>
    <dgm:cxn modelId="{67ECFE4A-8070-4E38-AD08-B0D28AA2FF3B}" srcId="{245BCA88-25B5-4C16-AD0F-18782BB0038D}" destId="{C155486F-336B-4964-832B-39D853097AFB}" srcOrd="5" destOrd="0" parTransId="{B9FA597C-2FC9-4EF3-B01C-C07A8700F89E}" sibTransId="{FB7954AD-CE75-46CE-94F1-068300487797}"/>
    <dgm:cxn modelId="{03AC93D1-0FF3-4766-B379-418DB05118FB}" type="presOf" srcId="{2BB84C27-84C8-4E8B-BC94-254344CFAD36}" destId="{E81B89B8-793E-4173-BFC3-CD3F3A188D60}" srcOrd="0" destOrd="0" presId="urn:microsoft.com/office/officeart/2005/8/layout/vProcess5"/>
    <dgm:cxn modelId="{54CC5235-D23E-4089-A3A6-E85AF281902B}" type="presOf" srcId="{3148CA25-6F99-4B44-B5AC-380C8B201EBE}" destId="{ED5BA059-9283-4184-ACF4-F2832403007F}" srcOrd="0" destOrd="0" presId="urn:microsoft.com/office/officeart/2005/8/layout/vProcess5"/>
    <dgm:cxn modelId="{B67492FB-5C70-4C04-9446-E2D3AE8A6A47}" type="presOf" srcId="{2BB84C27-84C8-4E8B-BC94-254344CFAD36}" destId="{5749CB8A-ABC6-4467-B4CF-14F685E32890}" srcOrd="1" destOrd="0" presId="urn:microsoft.com/office/officeart/2005/8/layout/vProcess5"/>
    <dgm:cxn modelId="{AA7E593A-8514-4461-8FB2-2A47C436A76B}" type="presOf" srcId="{EA996684-6912-44AE-B393-F583647E5C5C}" destId="{0A55E156-5F33-4C44-BA98-CF9BE762362E}" srcOrd="0" destOrd="0" presId="urn:microsoft.com/office/officeart/2005/8/layout/vProcess5"/>
    <dgm:cxn modelId="{0CBEDEE3-5399-43CE-A7A7-B73B35598C3F}" type="presOf" srcId="{245BCA88-25B5-4C16-AD0F-18782BB0038D}" destId="{1C498374-3E14-40BD-8806-D34F25A007BB}" srcOrd="0" destOrd="0" presId="urn:microsoft.com/office/officeart/2005/8/layout/vProcess5"/>
    <dgm:cxn modelId="{7B7AB05F-49A1-4EDE-84DD-7A13BED19A26}" type="presOf" srcId="{9BD7BA4E-5771-45B8-8753-790DBF0F4C79}" destId="{26AD7FDB-7811-4195-A19A-CBEF3BF0E5AE}" srcOrd="0" destOrd="0" presId="urn:microsoft.com/office/officeart/2005/8/layout/vProcess5"/>
    <dgm:cxn modelId="{8BA336C7-EED0-4445-8439-BE9F47A98406}" type="presOf" srcId="{EA996684-6912-44AE-B393-F583647E5C5C}" destId="{79E4A81B-01CD-4235-AFE9-8798960DF0D1}" srcOrd="1" destOrd="0" presId="urn:microsoft.com/office/officeart/2005/8/layout/vProcess5"/>
    <dgm:cxn modelId="{A1AFD6A6-56DC-4DB4-B886-7F06C5830117}" type="presOf" srcId="{2B0FC7C9-62A3-4DAD-96E1-38D21B6D3983}" destId="{44D626CA-CC18-4941-9E6C-9059C3941C79}" srcOrd="0" destOrd="0" presId="urn:microsoft.com/office/officeart/2005/8/layout/vProcess5"/>
    <dgm:cxn modelId="{7E4DB59D-7C39-42F7-9D2A-3CF622972DC8}" type="presOf" srcId="{4A23AC45-3E4E-47BA-AF90-259728073736}" destId="{D1DFE6C0-3514-4585-980C-9860EA63E4DC}" srcOrd="0" destOrd="0" presId="urn:microsoft.com/office/officeart/2005/8/layout/vProcess5"/>
    <dgm:cxn modelId="{F6ABC2B7-B360-44E7-B54C-BC60CF63B80A}" type="presParOf" srcId="{1C498374-3E14-40BD-8806-D34F25A007BB}" destId="{7B55B535-1802-4387-9380-DBE8FA8BC271}" srcOrd="0" destOrd="0" presId="urn:microsoft.com/office/officeart/2005/8/layout/vProcess5"/>
    <dgm:cxn modelId="{0B343856-1BB2-4733-B549-971536490248}" type="presParOf" srcId="{1C498374-3E14-40BD-8806-D34F25A007BB}" destId="{44D626CA-CC18-4941-9E6C-9059C3941C79}" srcOrd="1" destOrd="0" presId="urn:microsoft.com/office/officeart/2005/8/layout/vProcess5"/>
    <dgm:cxn modelId="{C288917A-677E-4C95-B605-3D08ACD57521}" type="presParOf" srcId="{1C498374-3E14-40BD-8806-D34F25A007BB}" destId="{0A55E156-5F33-4C44-BA98-CF9BE762362E}" srcOrd="2" destOrd="0" presId="urn:microsoft.com/office/officeart/2005/8/layout/vProcess5"/>
    <dgm:cxn modelId="{32F35D25-38DE-4EE4-9891-1A3CB6327888}" type="presParOf" srcId="{1C498374-3E14-40BD-8806-D34F25A007BB}" destId="{A986C80A-1AE3-4D0F-81B3-7E1F8B242F75}" srcOrd="3" destOrd="0" presId="urn:microsoft.com/office/officeart/2005/8/layout/vProcess5"/>
    <dgm:cxn modelId="{64A21C07-D998-4F96-9ED0-654C3FD37753}" type="presParOf" srcId="{1C498374-3E14-40BD-8806-D34F25A007BB}" destId="{D1DFE6C0-3514-4585-980C-9860EA63E4DC}" srcOrd="4" destOrd="0" presId="urn:microsoft.com/office/officeart/2005/8/layout/vProcess5"/>
    <dgm:cxn modelId="{E660C870-BC6A-4F4D-AE7E-55E1EEBBB6D7}" type="presParOf" srcId="{1C498374-3E14-40BD-8806-D34F25A007BB}" destId="{E81B89B8-793E-4173-BFC3-CD3F3A188D60}" srcOrd="5" destOrd="0" presId="urn:microsoft.com/office/officeart/2005/8/layout/vProcess5"/>
    <dgm:cxn modelId="{BDABC91F-7391-45A7-A2B6-63C1E86AF1F0}" type="presParOf" srcId="{1C498374-3E14-40BD-8806-D34F25A007BB}" destId="{ED5BA059-9283-4184-ACF4-F2832403007F}" srcOrd="6" destOrd="0" presId="urn:microsoft.com/office/officeart/2005/8/layout/vProcess5"/>
    <dgm:cxn modelId="{87454324-E653-4797-BEC3-1EBB12B4F2AB}" type="presParOf" srcId="{1C498374-3E14-40BD-8806-D34F25A007BB}" destId="{26AD7FDB-7811-4195-A19A-CBEF3BF0E5AE}" srcOrd="7" destOrd="0" presId="urn:microsoft.com/office/officeart/2005/8/layout/vProcess5"/>
    <dgm:cxn modelId="{D0062414-C281-4191-8D19-037DC7C3376A}" type="presParOf" srcId="{1C498374-3E14-40BD-8806-D34F25A007BB}" destId="{4EC10F50-87C8-4E35-8F4C-2EA81F106804}" srcOrd="8" destOrd="0" presId="urn:microsoft.com/office/officeart/2005/8/layout/vProcess5"/>
    <dgm:cxn modelId="{9925114D-5B04-4242-B0CD-7E26B647827E}" type="presParOf" srcId="{1C498374-3E14-40BD-8806-D34F25A007BB}" destId="{012AF755-CBC6-4F30-935F-B748156C43A9}" srcOrd="9" destOrd="0" presId="urn:microsoft.com/office/officeart/2005/8/layout/vProcess5"/>
    <dgm:cxn modelId="{E751ADDA-6C35-42C4-A0AE-A5AAE36B2AA4}" type="presParOf" srcId="{1C498374-3E14-40BD-8806-D34F25A007BB}" destId="{03F2D9BE-14AF-4EB3-AF88-19553C1AB2A4}" srcOrd="10" destOrd="0" presId="urn:microsoft.com/office/officeart/2005/8/layout/vProcess5"/>
    <dgm:cxn modelId="{7F3887AC-3CA6-4BDF-81DC-D7FB871BFA0B}" type="presParOf" srcId="{1C498374-3E14-40BD-8806-D34F25A007BB}" destId="{79E4A81B-01CD-4235-AFE9-8798960DF0D1}" srcOrd="11" destOrd="0" presId="urn:microsoft.com/office/officeart/2005/8/layout/vProcess5"/>
    <dgm:cxn modelId="{8C08C0BF-0597-4096-AA87-3151BF7F6A9D}" type="presParOf" srcId="{1C498374-3E14-40BD-8806-D34F25A007BB}" destId="{1C24E6AA-9310-48B6-B1D2-A3CD1B81BFB3}" srcOrd="12" destOrd="0" presId="urn:microsoft.com/office/officeart/2005/8/layout/vProcess5"/>
    <dgm:cxn modelId="{544F6666-D088-4A1B-BC2E-04D30553A6D8}" type="presParOf" srcId="{1C498374-3E14-40BD-8806-D34F25A007BB}" destId="{8192BA59-529B-4DE0-8844-890236E1A211}" srcOrd="13" destOrd="0" presId="urn:microsoft.com/office/officeart/2005/8/layout/vProcess5"/>
    <dgm:cxn modelId="{86453298-80CC-40F1-8F72-FA2F15CFEA79}" type="presParOf" srcId="{1C498374-3E14-40BD-8806-D34F25A007BB}" destId="{5749CB8A-ABC6-4467-B4CF-14F685E32890}" srcOrd="14"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B7225E-1193-40EA-A93A-5A0886E65757}" type="datetimeFigureOut">
              <a:rPr kumimoji="1" lang="ja-JP" altLang="en-US" smtClean="0"/>
              <a:pPr/>
              <a:t>2015/12/19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54428C-1A20-49B8-993E-04E8293A3876}" type="slidenum">
              <a:rPr kumimoji="1" lang="ja-JP" altLang="en-US" smtClean="0"/>
              <a:pPr/>
              <a:t>&lt;#&gt;</a:t>
            </a:fld>
            <a:endParaRPr kumimoji="1" lang="ja-JP" altLang="en-US"/>
          </a:p>
        </p:txBody>
      </p:sp>
    </p:spTree>
    <p:extLst>
      <p:ext uri="{BB962C8B-B14F-4D97-AF65-F5344CB8AC3E}">
        <p14:creationId xmlns:p14="http://schemas.microsoft.com/office/powerpoint/2010/main" xmlns="" val="295483153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1</a:t>
            </a:fld>
            <a:endParaRPr kumimoji="1" lang="ja-JP" altLang="en-US"/>
          </a:p>
        </p:txBody>
      </p:sp>
    </p:spTree>
    <p:extLst>
      <p:ext uri="{BB962C8B-B14F-4D97-AF65-F5344CB8AC3E}">
        <p14:creationId xmlns:p14="http://schemas.microsoft.com/office/powerpoint/2010/main" xmlns="" val="4230174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オウンドメディアのコンテンツマーケティングはいろいろあるんだけど３つにわけられます</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13</a:t>
            </a:fld>
            <a:endParaRPr lang="ja-JP" altLang="en-US">
              <a:solidFill>
                <a:prstClr val="black"/>
              </a:solidFill>
            </a:endParaRPr>
          </a:p>
        </p:txBody>
      </p:sp>
    </p:spTree>
    <p:extLst>
      <p:ext uri="{BB962C8B-B14F-4D97-AF65-F5344CB8AC3E}">
        <p14:creationId xmlns:p14="http://schemas.microsoft.com/office/powerpoint/2010/main" xmlns="" val="15241381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14</a:t>
            </a:fld>
            <a:endParaRPr kumimoji="1" lang="ja-JP" altLang="en-US"/>
          </a:p>
        </p:txBody>
      </p:sp>
    </p:spTree>
    <p:extLst>
      <p:ext uri="{BB962C8B-B14F-4D97-AF65-F5344CB8AC3E}">
        <p14:creationId xmlns:p14="http://schemas.microsoft.com/office/powerpoint/2010/main" xmlns="" val="11141603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16</a:t>
            </a:fld>
            <a:endParaRPr lang="ja-JP" altLang="en-US">
              <a:solidFill>
                <a:prstClr val="black"/>
              </a:solidFill>
            </a:endParaRPr>
          </a:p>
        </p:txBody>
      </p:sp>
    </p:spTree>
    <p:extLst>
      <p:ext uri="{BB962C8B-B14F-4D97-AF65-F5344CB8AC3E}">
        <p14:creationId xmlns:p14="http://schemas.microsoft.com/office/powerpoint/2010/main" xmlns="" val="16042121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３つの中でもいま日本にあふれているのは商品名入ってるのが多いです！！！</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17</a:t>
            </a:fld>
            <a:endParaRPr lang="ja-JP" altLang="en-US">
              <a:solidFill>
                <a:prstClr val="black"/>
              </a:solidFill>
            </a:endParaRPr>
          </a:p>
        </p:txBody>
      </p:sp>
    </p:spTree>
    <p:extLst>
      <p:ext uri="{BB962C8B-B14F-4D97-AF65-F5344CB8AC3E}">
        <p14:creationId xmlns:p14="http://schemas.microsoft.com/office/powerpoint/2010/main" xmlns="" val="2146728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ただ、本来コンテンツマーケティングは商品を売り込まないもの・・・・・</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19</a:t>
            </a:fld>
            <a:endParaRPr kumimoji="1" lang="ja-JP" altLang="en-US"/>
          </a:p>
        </p:txBody>
      </p:sp>
    </p:spTree>
    <p:extLst>
      <p:ext uri="{BB962C8B-B14F-4D97-AF65-F5344CB8AC3E}">
        <p14:creationId xmlns:p14="http://schemas.microsoft.com/office/powerpoint/2010/main" xmlns="" val="41965535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商品名がないものは使える自社商品があるのにも関わらず、あえて衣料用漂白剤と記載している。</a:t>
            </a:r>
          </a:p>
          <a:p>
            <a:r>
              <a:rPr kumimoji="1" lang="ja-JP" altLang="en-US" dirty="0" smtClean="0"/>
              <a:t>反対に商品名があるものは、自社商品を記載し浴室を洗うならおふろのルックだと消費者に紹介している。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24</a:t>
            </a:fld>
            <a:endParaRPr kumimoji="1" lang="ja-JP" altLang="en-US"/>
          </a:p>
        </p:txBody>
      </p:sp>
    </p:spTree>
    <p:extLst>
      <p:ext uri="{BB962C8B-B14F-4D97-AF65-F5344CB8AC3E}">
        <p14:creationId xmlns:p14="http://schemas.microsoft.com/office/powerpoint/2010/main" xmlns="" val="28176121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http://www.slideshare.net/fullscreen/Memberscorp/ss-35636645/1</a:t>
            </a:r>
          </a:p>
          <a:p>
            <a:r>
              <a:rPr kumimoji="1" lang="ja-JP" altLang="en-US" dirty="0" smtClean="0"/>
              <a:t>株式会社インフォバーン　プロデュース部門　佐藤秀樹</a:t>
            </a:r>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25</a:t>
            </a:fld>
            <a:endParaRPr kumimoji="1" lang="ja-JP" altLang="en-US"/>
          </a:p>
        </p:txBody>
      </p:sp>
    </p:spTree>
    <p:extLst>
      <p:ext uri="{BB962C8B-B14F-4D97-AF65-F5344CB8AC3E}">
        <p14:creationId xmlns:p14="http://schemas.microsoft.com/office/powerpoint/2010/main" xmlns="" val="23846679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SNS</a:t>
            </a:r>
            <a:r>
              <a:rPr kumimoji="1" lang="ja-JP" altLang="en-US" dirty="0" smtClean="0"/>
              <a:t>サイト等で口コミを拡げてもらうことで、企業側が宣伝しなくても消費者同士で商品の紹介をしてもらうという販促効果にもつながる・・・</a:t>
            </a:r>
            <a:endParaRPr kumimoji="1" lang="ja-JP" altLang="en-US" dirty="0"/>
          </a:p>
        </p:txBody>
      </p:sp>
      <p:sp>
        <p:nvSpPr>
          <p:cNvPr id="4" name="スライド番号プレースホルダー 3"/>
          <p:cNvSpPr>
            <a:spLocks noGrp="1"/>
          </p:cNvSpPr>
          <p:nvPr>
            <p:ph type="sldNum" sz="quarter" idx="10"/>
          </p:nvPr>
        </p:nvSpPr>
        <p:spPr/>
        <p:txBody>
          <a:bodyPr/>
          <a:lstStyle/>
          <a:p>
            <a:fld id="{82DEFF57-DE4F-406A-B2A3-081ACA70E875}" type="slidenum">
              <a:rPr kumimoji="1" lang="ja-JP" altLang="en-US" smtClean="0"/>
              <a:pPr/>
              <a:t>26</a:t>
            </a:fld>
            <a:endParaRPr kumimoji="1" lang="ja-JP" altLang="en-US" dirty="0"/>
          </a:p>
        </p:txBody>
      </p:sp>
    </p:spTree>
    <p:extLst>
      <p:ext uri="{BB962C8B-B14F-4D97-AF65-F5344CB8AC3E}">
        <p14:creationId xmlns:p14="http://schemas.microsoft.com/office/powerpoint/2010/main" xmlns="" val="14487097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先ほどのスライドでジョーピュリッジ氏の定義にもあったが、コンテンツマーケは信頼関係を構築するものである。</a:t>
            </a:r>
            <a:endParaRPr kumimoji="1" lang="en-US" altLang="ja-JP" dirty="0" smtClean="0"/>
          </a:p>
          <a:p>
            <a:r>
              <a:rPr kumimoji="1" lang="ja-JP" altLang="en-US" dirty="0" smtClean="0"/>
              <a:t>すぐにできるものではなく、長期的な関わりが不可欠である。</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28</a:t>
            </a:fld>
            <a:endParaRPr lang="ja-JP" altLang="en-US">
              <a:solidFill>
                <a:prstClr val="black"/>
              </a:solidFill>
            </a:endParaRPr>
          </a:p>
        </p:txBody>
      </p:sp>
    </p:spTree>
    <p:extLst>
      <p:ext uri="{BB962C8B-B14F-4D97-AF65-F5344CB8AC3E}">
        <p14:creationId xmlns:p14="http://schemas.microsoft.com/office/powerpoint/2010/main" xmlns="" val="11708205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本来、コンテンツマーケティングは商品名をいれないものです。しかし、私たちはコンテンツマーケティングの新しい概念として商品名の入ったコンテンツマーケティングも存在することを明らかにする。</a:t>
            </a:r>
            <a:endParaRPr kumimoji="1" lang="en-US" altLang="ja-JP" dirty="0" smtClean="0"/>
          </a:p>
          <a:p>
            <a:r>
              <a:rPr kumimoji="1" lang="ja-JP" altLang="en-US" dirty="0" smtClean="0"/>
              <a:t>（企業）商品名を入れたコンテンツマーケティングを行う。</a:t>
            </a:r>
            <a:endParaRPr kumimoji="1" lang="en-US" altLang="ja-JP" dirty="0" smtClean="0"/>
          </a:p>
          <a:p>
            <a:r>
              <a:rPr kumimoji="1" lang="ja-JP" altLang="en-US" dirty="0" smtClean="0"/>
              <a:t>その記事</a:t>
            </a:r>
            <a:r>
              <a:rPr kumimoji="1" lang="en-US" altLang="ja-JP" dirty="0" smtClean="0"/>
              <a:t>(</a:t>
            </a:r>
            <a:r>
              <a:rPr kumimoji="1" lang="ja-JP" altLang="en-US" dirty="0" smtClean="0"/>
              <a:t>コンテンツ</a:t>
            </a:r>
            <a:r>
              <a:rPr kumimoji="1" lang="en-US" altLang="ja-JP" dirty="0" smtClean="0"/>
              <a:t>)</a:t>
            </a:r>
            <a:r>
              <a:rPr kumimoji="1" lang="ja-JP" altLang="en-US" dirty="0" smtClean="0"/>
              <a:t>が消費者に信頼されれば、リピートされ信頼を構築できるんでないかい？</a:t>
            </a:r>
            <a:endParaRPr kumimoji="1" lang="en-US" altLang="ja-JP" dirty="0" smtClean="0"/>
          </a:p>
          <a:p>
            <a:r>
              <a:rPr kumimoji="1" lang="ja-JP" altLang="en-US" dirty="0" smtClean="0"/>
              <a:t>だから、消費者が商品名の入ったコンテンツを信頼することでコンテンツマーケティングの新しい概念→商品名が入ったコンテンツマーケティングが位置づけられるのでは</a:t>
            </a:r>
            <a:r>
              <a:rPr kumimoji="1" lang="en-US" altLang="ja-JP" dirty="0" smtClean="0"/>
              <a:t>…</a:t>
            </a:r>
            <a:r>
              <a:rPr kumimoji="1" lang="ja-JP" altLang="en-US" dirty="0" smtClean="0"/>
              <a:t>？</a:t>
            </a:r>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29</a:t>
            </a:fld>
            <a:endParaRPr lang="ja-JP" altLang="en-US">
              <a:solidFill>
                <a:prstClr val="black"/>
              </a:solidFill>
            </a:endParaRPr>
          </a:p>
        </p:txBody>
      </p:sp>
    </p:spTree>
    <p:extLst>
      <p:ext uri="{BB962C8B-B14F-4D97-AF65-F5344CB8AC3E}">
        <p14:creationId xmlns:p14="http://schemas.microsoft.com/office/powerpoint/2010/main" xmlns="" val="851095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突然ですが、みなさんはこのようなサイト（</a:t>
            </a:r>
            <a:r>
              <a:rPr kumimoji="1" lang="en-US" altLang="ja-JP" dirty="0" smtClean="0"/>
              <a:t>Web</a:t>
            </a:r>
            <a:r>
              <a:rPr kumimoji="1" lang="ja-JP" altLang="en-US" dirty="0" smtClean="0"/>
              <a:t>ページ）を見たことはありませんか？</a:t>
            </a:r>
            <a:endParaRPr kumimoji="1" lang="en-US" altLang="ja-JP" dirty="0" smtClean="0"/>
          </a:p>
          <a:p>
            <a:r>
              <a:rPr kumimoji="1" lang="ja-JP" altLang="en-US" dirty="0" smtClean="0"/>
              <a:t>こういうのはコンテンツマーケティングって言うんですよ！（キュレーションと混同させないようにここでしっかり分けたい！！！！）</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4</a:t>
            </a:fld>
            <a:endParaRPr kumimoji="1" lang="ja-JP" altLang="en-US"/>
          </a:p>
        </p:txBody>
      </p:sp>
    </p:spTree>
    <p:extLst>
      <p:ext uri="{BB962C8B-B14F-4D97-AF65-F5344CB8AC3E}">
        <p14:creationId xmlns:p14="http://schemas.microsoft.com/office/powerpoint/2010/main" xmlns="" val="40640184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疑問や悩みを解決するために検索するよ。</a:t>
            </a:r>
            <a:endParaRPr kumimoji="1" lang="en-US" altLang="ja-JP" dirty="0" smtClean="0"/>
          </a:p>
          <a:p>
            <a:r>
              <a:rPr kumimoji="1" lang="ja-JP" altLang="en-US" dirty="0" smtClean="0"/>
              <a:t>サイトにいって解決方法を見つけます。</a:t>
            </a:r>
            <a:endParaRPr kumimoji="1" lang="en-US" altLang="ja-JP" dirty="0" smtClean="0"/>
          </a:p>
          <a:p>
            <a:r>
              <a:rPr kumimoji="1" lang="ja-JP" altLang="en-US" dirty="0" smtClean="0"/>
              <a:t>今のコンテンツマーケティングには解決方法が１つしかないのが多いんだー。</a:t>
            </a:r>
            <a:endParaRPr kumimoji="1" lang="en-US" altLang="ja-JP" dirty="0" smtClean="0"/>
          </a:p>
          <a:p>
            <a:r>
              <a:rPr kumimoji="1" lang="ja-JP" altLang="en-US" dirty="0" smtClean="0"/>
              <a:t>けど、解決方法は他にもあるよね！！</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31</a:t>
            </a:fld>
            <a:endParaRPr lang="ja-JP" altLang="en-US">
              <a:solidFill>
                <a:prstClr val="black"/>
              </a:solidFill>
            </a:endParaRPr>
          </a:p>
        </p:txBody>
      </p:sp>
    </p:spTree>
    <p:extLst>
      <p:ext uri="{BB962C8B-B14F-4D97-AF65-F5344CB8AC3E}">
        <p14:creationId xmlns:p14="http://schemas.microsoft.com/office/powerpoint/2010/main" xmlns="" val="1714022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意思決定プロセスでも目標を実現するための案を複数挙げるとあります。</a:t>
            </a:r>
            <a:endParaRPr kumimoji="1" lang="en-US" altLang="ja-JP" dirty="0" smtClean="0"/>
          </a:p>
          <a:p>
            <a:r>
              <a:rPr kumimoji="1" lang="ja-JP" altLang="en-US" smtClean="0"/>
              <a:t>このことから、解決方法が複数あるほうがよいのでは？と考えました。</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32</a:t>
            </a:fld>
            <a:endParaRPr kumimoji="1" lang="ja-JP" altLang="en-US"/>
          </a:p>
        </p:txBody>
      </p:sp>
    </p:spTree>
    <p:extLst>
      <p:ext uri="{BB962C8B-B14F-4D97-AF65-F5344CB8AC3E}">
        <p14:creationId xmlns:p14="http://schemas.microsoft.com/office/powerpoint/2010/main" xmlns="" val="3746894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こすぎっちゃんの研究について</a:t>
            </a:r>
            <a:endParaRPr kumimoji="1" lang="en-US" altLang="ja-JP" dirty="0" smtClean="0"/>
          </a:p>
          <a:p>
            <a:r>
              <a:rPr kumimoji="1" lang="en-US" altLang="ja-JP" dirty="0" smtClean="0"/>
              <a:t>2008</a:t>
            </a:r>
            <a:r>
              <a:rPr kumimoji="1" lang="ja-JP" altLang="en-US" dirty="0" smtClean="0"/>
              <a:t>年　小杉氏の情報提供方法が提供者への信頼に及ぼす効果の検討によると単一情報を提供するよりも、複数情報を提供したほうが受け手からの信頼を得やすい。との研究結果になっている。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33</a:t>
            </a:fld>
            <a:endParaRPr kumimoji="1" lang="ja-JP" altLang="en-US"/>
          </a:p>
        </p:txBody>
      </p:sp>
    </p:spTree>
    <p:extLst>
      <p:ext uri="{BB962C8B-B14F-4D97-AF65-F5344CB8AC3E}">
        <p14:creationId xmlns:p14="http://schemas.microsoft.com/office/powerpoint/2010/main" xmlns="" val="41808432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このことから、コンテンツマーケティングでも同じことが言えるのか？</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34</a:t>
            </a:fld>
            <a:endParaRPr kumimoji="1" lang="ja-JP" altLang="en-US"/>
          </a:p>
        </p:txBody>
      </p:sp>
    </p:spTree>
    <p:extLst>
      <p:ext uri="{BB962C8B-B14F-4D97-AF65-F5344CB8AC3E}">
        <p14:creationId xmlns:p14="http://schemas.microsoft.com/office/powerpoint/2010/main" xmlns="" val="21430865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latin typeface="+mn-ea"/>
              </a:rPr>
              <a:t>本研究におけるコンテンツマーケティングは、売り込みを目的として情報を発信するので、</a:t>
            </a:r>
            <a:endParaRPr lang="en-US" altLang="ja-JP" sz="1200" dirty="0" smtClean="0">
              <a:latin typeface="+mn-ea"/>
            </a:endParaRPr>
          </a:p>
          <a:p>
            <a:r>
              <a:rPr kumimoji="1" lang="ja-JP" altLang="en-US" sz="1200" dirty="0" smtClean="0">
                <a:latin typeface="+mn-ea"/>
              </a:rPr>
              <a:t>企業が消費者に発信する情報の中にメリット・デメリットが生じる。</a:t>
            </a:r>
            <a:endParaRPr kumimoji="1" lang="en-US" altLang="ja-JP" sz="1200" dirty="0" smtClean="0">
              <a:latin typeface="+mn-ea"/>
            </a:endParaRPr>
          </a:p>
          <a:p>
            <a:endParaRPr kumimoji="1" lang="en-US" altLang="ja-JP" sz="1200" dirty="0" smtClean="0">
              <a:latin typeface="+mn-ea"/>
            </a:endParaRPr>
          </a:p>
          <a:p>
            <a:r>
              <a:rPr lang="ja-JP" altLang="en-US" sz="1200" dirty="0" smtClean="0">
                <a:latin typeface="+mn-ea"/>
              </a:rPr>
              <a:t>自社の主張や自社商品に関する情報を企業にとってメリットのある情報とすると、それ以外がデメリットな情報となる。</a:t>
            </a:r>
            <a:endParaRPr lang="en-US" altLang="ja-JP" sz="1200" dirty="0" smtClean="0">
              <a:latin typeface="+mn-ea"/>
            </a:endParaRPr>
          </a:p>
          <a:p>
            <a:endParaRPr lang="en-US" altLang="ja-JP" sz="1200" dirty="0" smtClean="0">
              <a:latin typeface="+mn-ea"/>
            </a:endParaRPr>
          </a:p>
          <a:p>
            <a:r>
              <a:rPr kumimoji="1" lang="ja-JP" altLang="en-US" sz="1200" dirty="0" smtClean="0">
                <a:latin typeface="+mn-ea"/>
              </a:rPr>
              <a:t>企業にとってデメリットな情報として考えられるのが、消費者の情報探索の段階における代替案比較として選択肢に</a:t>
            </a:r>
            <a:r>
              <a:rPr lang="ja-JP" altLang="en-US" sz="1200" dirty="0" smtClean="0">
                <a:latin typeface="+mn-ea"/>
              </a:rPr>
              <a:t>挙げられるのが他社の競合商品と、それ以外で挙げられるのが自社・他社商品以外の自宅にある物で代用可能な</a:t>
            </a:r>
            <a:r>
              <a:rPr kumimoji="1" lang="ja-JP" altLang="en-US" sz="1200" dirty="0" smtClean="0">
                <a:latin typeface="+mn-ea"/>
              </a:rPr>
              <a:t>問題解決方法である。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37</a:t>
            </a:fld>
            <a:endParaRPr kumimoji="1" lang="ja-JP" altLang="en-US"/>
          </a:p>
        </p:txBody>
      </p:sp>
    </p:spTree>
    <p:extLst>
      <p:ext uri="{BB962C8B-B14F-4D97-AF65-F5344CB8AC3E}">
        <p14:creationId xmlns:p14="http://schemas.microsoft.com/office/powerpoint/2010/main" xmlns="" val="2620348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41</a:t>
            </a:fld>
            <a:endParaRPr lang="ja-JP" altLang="en-US">
              <a:solidFill>
                <a:prstClr val="black"/>
              </a:solidFill>
            </a:endParaRPr>
          </a:p>
        </p:txBody>
      </p:sp>
    </p:spTree>
    <p:extLst>
      <p:ext uri="{BB962C8B-B14F-4D97-AF65-F5344CB8AC3E}">
        <p14:creationId xmlns:p14="http://schemas.microsoft.com/office/powerpoint/2010/main" xmlns="" val="5973515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このサイトの記事を元にし、パターンごと記事を編集しました。</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42</a:t>
            </a:fld>
            <a:endParaRPr lang="ja-JP" altLang="en-US">
              <a:solidFill>
                <a:prstClr val="black"/>
              </a:solidFill>
            </a:endParaRPr>
          </a:p>
        </p:txBody>
      </p:sp>
    </p:spTree>
    <p:extLst>
      <p:ext uri="{BB962C8B-B14F-4D97-AF65-F5344CB8AC3E}">
        <p14:creationId xmlns:p14="http://schemas.microsoft.com/office/powerpoint/2010/main" xmlns="" val="360957033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82550" y="741363"/>
            <a:ext cx="6577013" cy="3700462"/>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E7A18BC-37A9-43AE-A0E3-AB50CD8BDD3B}" type="slidenum">
              <a:rPr lang="ja-JP" altLang="en-US" smtClean="0">
                <a:solidFill>
                  <a:prstClr val="black"/>
                </a:solidFill>
              </a:rPr>
              <a:pPr/>
              <a:t>61</a:t>
            </a:fld>
            <a:endParaRPr lang="ja-JP" altLang="en-US" dirty="0">
              <a:solidFill>
                <a:prstClr val="black"/>
              </a:solidFill>
            </a:endParaRPr>
          </a:p>
        </p:txBody>
      </p:sp>
    </p:spTree>
    <p:extLst>
      <p:ext uri="{BB962C8B-B14F-4D97-AF65-F5344CB8AC3E}">
        <p14:creationId xmlns:p14="http://schemas.microsoft.com/office/powerpoint/2010/main" xmlns="" val="1715587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コンテンツマーケティングにまつわる本もたくさん出版されており、</a:t>
            </a:r>
            <a:endParaRPr kumimoji="1" lang="en-US" altLang="ja-JP" dirty="0" smtClean="0"/>
          </a:p>
          <a:p>
            <a:r>
              <a:rPr kumimoji="1" lang="ja-JP" altLang="en-US" dirty="0" smtClean="0"/>
              <a:t>本屋でも平積みせれていることからコンテンツマーケティングが注目されていることがわかります。</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5</a:t>
            </a:fld>
            <a:endParaRPr lang="ja-JP" altLang="en-US">
              <a:solidFill>
                <a:prstClr val="black"/>
              </a:solidFill>
            </a:endParaRPr>
          </a:p>
        </p:txBody>
      </p:sp>
    </p:spTree>
    <p:extLst>
      <p:ext uri="{BB962C8B-B14F-4D97-AF65-F5344CB8AC3E}">
        <p14:creationId xmlns:p14="http://schemas.microsoft.com/office/powerpoint/2010/main" xmlns="" val="1430488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コンテンツマーケティングが注目を集め始めた背景について説明したいと思います。</a:t>
            </a:r>
          </a:p>
          <a:p>
            <a:endParaRPr kumimoji="1" lang="ja-JP" altLang="en-US" dirty="0" smtClean="0"/>
          </a:p>
          <a:p>
            <a:r>
              <a:rPr kumimoji="1" lang="ja-JP" altLang="en-US" dirty="0" smtClean="0"/>
              <a:t>いきなり売り込むと拒絶されるが、商品を購入するための手伝いをすると最終的に売り込んでも喜ばれる。</a:t>
            </a:r>
            <a:endParaRPr kumimoji="1" lang="en-US" altLang="ja-JP" dirty="0" smtClean="0"/>
          </a:p>
          <a:p>
            <a:r>
              <a:rPr kumimoji="1" lang="ja-JP" altLang="en-US" dirty="0" smtClean="0"/>
              <a:t>情報があふれる今日において、説明する順番はますます重要になってきています。</a:t>
            </a:r>
            <a:endParaRPr kumimoji="1" lang="en-US" altLang="ja-JP" dirty="0" smtClean="0"/>
          </a:p>
          <a:p>
            <a:r>
              <a:rPr kumimoji="1" lang="ja-JP" altLang="en-US" dirty="0" smtClean="0"/>
              <a:t>しかし、ごく限られた時間内に情報を伝達することが使命であるマス広告を中心としたコミュニケーションは、</a:t>
            </a:r>
            <a:endParaRPr kumimoji="1" lang="en-US" altLang="ja-JP" dirty="0" smtClean="0"/>
          </a:p>
          <a:p>
            <a:r>
              <a:rPr kumimoji="1" lang="ja-JP" altLang="en-US" dirty="0" smtClean="0"/>
              <a:t>段階的に説明することが得意ではありません。また生活者の時間に強引に割り込む手法では、以前と比べてメッセージが届きにくくなっています。</a:t>
            </a:r>
          </a:p>
          <a:p>
            <a:endParaRPr kumimoji="1" lang="ja-JP" altLang="en-US" dirty="0" smtClean="0"/>
          </a:p>
          <a:p>
            <a:r>
              <a:rPr kumimoji="1" lang="ja-JP" altLang="en-US" dirty="0" smtClean="0"/>
              <a:t>そもそも生活者の時間に割り込むという手法自体に問題があるのではないか？この問題点を克服するためにコンテンツマーケティングという考え方が生まれました。</a:t>
            </a:r>
          </a:p>
          <a:p>
            <a:r>
              <a:rPr kumimoji="1" lang="ja-JP" altLang="en-US" dirty="0" smtClean="0"/>
              <a:t>一方的なメッセージでは煙たがられることが多い一方、生活者は自分の生活を豊かにするための情報を求めています。</a:t>
            </a:r>
            <a:endParaRPr kumimoji="1" lang="en-US" altLang="ja-JP" dirty="0" smtClean="0"/>
          </a:p>
          <a:p>
            <a:r>
              <a:rPr kumimoji="1" lang="ja-JP" altLang="en-US" dirty="0" smtClean="0"/>
              <a:t>この「企業が伝えたいこと」と「生活者が知りたいこと」のギャップを「適切なコンテンツ」で埋めることでコミュニケーションを成立させるのがコンテンツマーケティングです。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6</a:t>
            </a:fld>
            <a:endParaRPr kumimoji="1" lang="ja-JP" altLang="en-US"/>
          </a:p>
        </p:txBody>
      </p:sp>
    </p:spTree>
    <p:extLst>
      <p:ext uri="{BB962C8B-B14F-4D97-AF65-F5344CB8AC3E}">
        <p14:creationId xmlns:p14="http://schemas.microsoft.com/office/powerpoint/2010/main" xmlns="" val="1425985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グーグルトレンドでの動向も</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7</a:t>
            </a:fld>
            <a:endParaRPr lang="ja-JP" altLang="en-US">
              <a:solidFill>
                <a:prstClr val="black"/>
              </a:solidFill>
            </a:endParaRPr>
          </a:p>
        </p:txBody>
      </p:sp>
    </p:spTree>
    <p:extLst>
      <p:ext uri="{BB962C8B-B14F-4D97-AF65-F5344CB8AC3E}">
        <p14:creationId xmlns:p14="http://schemas.microsoft.com/office/powerpoint/2010/main" xmlns="" val="53166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err="1" smtClean="0"/>
              <a:t>ginzametrics</a:t>
            </a:r>
            <a:r>
              <a:rPr kumimoji="1" lang="ja-JP" altLang="en-US" dirty="0" smtClean="0"/>
              <a:t>（ギンザメトリクス）による日本における、</a:t>
            </a:r>
            <a:r>
              <a:rPr kumimoji="1" lang="en-US" altLang="ja-JP" dirty="0" err="1" smtClean="0"/>
              <a:t>BtoC</a:t>
            </a:r>
            <a:r>
              <a:rPr kumimoji="1" lang="ja-JP" altLang="en-US" dirty="0" smtClean="0"/>
              <a:t>マーケターによるコンテンツマーケティングへの取り組み実態調査</a:t>
            </a:r>
            <a:endParaRPr kumimoji="1" lang="en-US" altLang="ja-JP" dirty="0" smtClean="0"/>
          </a:p>
          <a:p>
            <a:r>
              <a:rPr kumimoji="1" lang="ja-JP" altLang="en-US" dirty="0" smtClean="0"/>
              <a:t>では、コンテンツマーケティングを活用している企業は</a:t>
            </a:r>
            <a:r>
              <a:rPr kumimoji="1" lang="en-US" altLang="ja-JP" dirty="0" smtClean="0"/>
              <a:t>54%</a:t>
            </a:r>
            <a:r>
              <a:rPr kumimoji="1" lang="ja-JP" altLang="en-US" dirty="0" err="1" smtClean="0"/>
              <a:t>、</a:t>
            </a:r>
            <a:r>
              <a:rPr kumimoji="1" lang="ja-JP" altLang="en-US" dirty="0" smtClean="0"/>
              <a:t>活用検討中企業は</a:t>
            </a:r>
            <a:r>
              <a:rPr kumimoji="1" lang="en-US" altLang="ja-JP" dirty="0" smtClean="0"/>
              <a:t>42%</a:t>
            </a:r>
            <a:r>
              <a:rPr kumimoji="1" lang="ja-JP" altLang="en-US" dirty="0" err="1" smtClean="0"/>
              <a:t>、</a:t>
            </a:r>
            <a:r>
              <a:rPr kumimoji="1" lang="ja-JP" altLang="en-US" dirty="0" smtClean="0"/>
              <a:t>活用していない企業は</a:t>
            </a:r>
            <a:r>
              <a:rPr kumimoji="1" lang="en-US" altLang="ja-JP" dirty="0" smtClean="0"/>
              <a:t>4%</a:t>
            </a:r>
            <a:r>
              <a:rPr kumimoji="1" lang="ja-JP" altLang="en-US" dirty="0" smtClean="0"/>
              <a:t>となっています。</a:t>
            </a:r>
            <a:endParaRPr kumimoji="1" lang="en-US" altLang="ja-JP" dirty="0" smtClean="0"/>
          </a:p>
          <a:p>
            <a:r>
              <a:rPr kumimoji="1" lang="ja-JP" altLang="en-US" dirty="0" smtClean="0"/>
              <a:t>既にマーケティング活動として、コンテンツマーケティングを活用している企業が半数を超える状況となっているので・・・</a:t>
            </a:r>
            <a:endParaRPr kumimoji="1" lang="en-US" altLang="ja-JP" dirty="0" smtClean="0"/>
          </a:p>
          <a:p>
            <a:endParaRPr kumimoji="1" lang="en-US" altLang="ja-JP" dirty="0" smtClean="0"/>
          </a:p>
          <a:p>
            <a:endParaRPr kumimoji="1" lang="ja-JP" altLang="en-US" dirty="0" smtClean="0"/>
          </a:p>
          <a:p>
            <a:r>
              <a:rPr kumimoji="1" lang="ja-JP" altLang="en-US" dirty="0" smtClean="0"/>
              <a:t>（調査実施は</a:t>
            </a:r>
            <a:r>
              <a:rPr kumimoji="1" lang="en-US" altLang="ja-JP" dirty="0" smtClean="0"/>
              <a:t>1</a:t>
            </a:r>
            <a:r>
              <a:rPr kumimoji="1" lang="ja-JP" altLang="en-US" dirty="0" smtClean="0"/>
              <a:t>月、</a:t>
            </a:r>
            <a:r>
              <a:rPr kumimoji="1" lang="en-US" altLang="ja-JP" dirty="0" smtClean="0"/>
              <a:t>100</a:t>
            </a:r>
            <a:r>
              <a:rPr kumimoji="1" lang="ja-JP" altLang="en-US" dirty="0" smtClean="0"/>
              <a:t>名のマーケター（内、企業規模</a:t>
            </a:r>
            <a:r>
              <a:rPr kumimoji="1" lang="en-US" altLang="ja-JP" dirty="0" smtClean="0"/>
              <a:t>100</a:t>
            </a:r>
            <a:r>
              <a:rPr kumimoji="1" lang="ja-JP" altLang="en-US" dirty="0" smtClean="0"/>
              <a:t>名以上が</a:t>
            </a:r>
            <a:r>
              <a:rPr kumimoji="1" lang="en-US" altLang="ja-JP" dirty="0" smtClean="0"/>
              <a:t>60%</a:t>
            </a:r>
            <a:r>
              <a:rPr kumimoji="1" lang="ja-JP" altLang="en-US" dirty="0" smtClean="0"/>
              <a:t>）の回答によるレポートとなります。）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54428C-1A20-49B8-993E-04E8293A3876}" type="slidenum">
              <a:rPr lang="ja-JP" altLang="en-US" smtClean="0">
                <a:solidFill>
                  <a:prstClr val="black"/>
                </a:solidFill>
              </a:rPr>
              <a:pPr/>
              <a:t>8</a:t>
            </a:fld>
            <a:endParaRPr lang="ja-JP" altLang="en-US">
              <a:solidFill>
                <a:prstClr val="black"/>
              </a:solidFill>
            </a:endParaRPr>
          </a:p>
        </p:txBody>
      </p:sp>
    </p:spTree>
    <p:extLst>
      <p:ext uri="{BB962C8B-B14F-4D97-AF65-F5344CB8AC3E}">
        <p14:creationId xmlns:p14="http://schemas.microsoft.com/office/powerpoint/2010/main" xmlns="" val="36279131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「企業が伝えたいこと」と「生活者が知りたいこと」のギャップを「適切なコンテンツ」で埋めることがコンテンツマーケティングということで</a:t>
            </a:r>
            <a:endParaRPr kumimoji="1" lang="en-US" altLang="ja-JP" dirty="0" smtClean="0"/>
          </a:p>
          <a:p>
            <a:r>
              <a:rPr kumimoji="1" lang="ja-JP" altLang="en-US" dirty="0" smtClean="0"/>
              <a:t>オウンドメディアやオンライン動画、コラムなどさまざまなものがコンテンツマーケティングといえます。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9</a:t>
            </a:fld>
            <a:endParaRPr kumimoji="1" lang="ja-JP" altLang="en-US"/>
          </a:p>
        </p:txBody>
      </p:sp>
    </p:spTree>
    <p:extLst>
      <p:ext uri="{BB962C8B-B14F-4D97-AF65-F5344CB8AC3E}">
        <p14:creationId xmlns:p14="http://schemas.microsoft.com/office/powerpoint/2010/main" xmlns="" val="2757293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株式会社電通の郡司氏はコンテンツマーケティングをまだ始めていない会社は</a:t>
            </a:r>
            <a:endParaRPr kumimoji="1" lang="en-US" altLang="ja-JP" dirty="0" smtClean="0"/>
          </a:p>
          <a:p>
            <a:r>
              <a:rPr kumimoji="1" lang="ja-JP" altLang="en-US" dirty="0" smtClean="0"/>
              <a:t>自社が持っている情報をオウンドメディアで発信することがコンテンツマーケティングの第一歩だと述べています。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10</a:t>
            </a:fld>
            <a:endParaRPr kumimoji="1" lang="ja-JP" altLang="en-US"/>
          </a:p>
        </p:txBody>
      </p:sp>
    </p:spTree>
    <p:extLst>
      <p:ext uri="{BB962C8B-B14F-4D97-AF65-F5344CB8AC3E}">
        <p14:creationId xmlns:p14="http://schemas.microsoft.com/office/powerpoint/2010/main" xmlns="" val="24480995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オウンドメディアとは・・・・・</a:t>
            </a:r>
            <a:endParaRPr kumimoji="1" lang="ja-JP" altLang="en-US" dirty="0"/>
          </a:p>
        </p:txBody>
      </p:sp>
      <p:sp>
        <p:nvSpPr>
          <p:cNvPr id="4" name="スライド番号プレースホルダー 3"/>
          <p:cNvSpPr>
            <a:spLocks noGrp="1"/>
          </p:cNvSpPr>
          <p:nvPr>
            <p:ph type="sldNum" sz="quarter" idx="10"/>
          </p:nvPr>
        </p:nvSpPr>
        <p:spPr/>
        <p:txBody>
          <a:bodyPr/>
          <a:lstStyle/>
          <a:p>
            <a:fld id="{4D54428C-1A20-49B8-993E-04E8293A3876}" type="slidenum">
              <a:rPr kumimoji="1" lang="ja-JP" altLang="en-US" smtClean="0"/>
              <a:pPr/>
              <a:t>11</a:t>
            </a:fld>
            <a:endParaRPr kumimoji="1" lang="ja-JP" altLang="en-US"/>
          </a:p>
        </p:txBody>
      </p:sp>
    </p:spTree>
    <p:extLst>
      <p:ext uri="{BB962C8B-B14F-4D97-AF65-F5344CB8AC3E}">
        <p14:creationId xmlns:p14="http://schemas.microsoft.com/office/powerpoint/2010/main" xmlns="" val="787151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98447CC-7FF9-404B-85BC-3BABEF4C6084}" type="datetime1">
              <a:rPr kumimoji="1" lang="ja-JP" altLang="en-US" smtClean="0"/>
              <a:pPr/>
              <a:t>2015/12/19</a:t>
            </a:fld>
            <a:endParaRPr kumimoji="1" lang="ja-JP" altLang="en-US"/>
          </a:p>
        </p:txBody>
      </p:sp>
      <p:sp>
        <p:nvSpPr>
          <p:cNvPr id="5"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14920344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7A9252CD-19A1-4ED9-B5D7-0F00D714D8CF}" type="datetime1">
              <a:rPr kumimoji="1" lang="ja-JP" altLang="en-US" smtClean="0"/>
              <a:pPr/>
              <a:t>2015/12/19</a:t>
            </a:fld>
            <a:endParaRPr kumimoji="1" lang="ja-JP" altLang="en-US"/>
          </a:p>
        </p:txBody>
      </p:sp>
      <p:sp>
        <p:nvSpPr>
          <p:cNvPr id="6" name="Footer Placeholder 5"/>
          <p:cNvSpPr>
            <a:spLocks noGrp="1"/>
          </p:cNvSpPr>
          <p:nvPr>
            <p:ph type="ftr" sz="quarter" idx="11"/>
          </p:nvPr>
        </p:nvSpPr>
        <p:spPr/>
        <p:txBody>
          <a:bodyPr/>
          <a:lstStyle/>
          <a:p>
            <a:r>
              <a:rPr kumimoji="1" lang="ja-JP" altLang="en-US" smtClean="0"/>
              <a:t>ふったー</a:t>
            </a:r>
            <a:endParaRPr kumimoji="1" lang="ja-JP" altLang="en-US"/>
          </a:p>
        </p:txBody>
      </p:sp>
      <p:sp>
        <p:nvSpPr>
          <p:cNvPr id="7" name="Slide Number Placeholder 6"/>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6851756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ja-JP" altLang="en-US" smtClean="0"/>
              <a:t>マスター タイトルの書式設定</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FEB55EC2-CFE3-44E4-BF9E-8E89AA22F210}" type="datetime1">
              <a:rPr kumimoji="1" lang="ja-JP" altLang="en-US" smtClean="0"/>
              <a:pPr/>
              <a:t>2015/12/19</a:t>
            </a:fld>
            <a:endParaRPr kumimoji="1" lang="ja-JP" altLang="en-US"/>
          </a:p>
        </p:txBody>
      </p:sp>
      <p:sp>
        <p:nvSpPr>
          <p:cNvPr id="5"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1187662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1"/>
            <a:ext cx="8001399" cy="2317649"/>
          </a:xfrm>
        </p:spPr>
        <p:txBody>
          <a:bodyPr/>
          <a:lstStyle>
            <a:lvl1pPr>
              <a:defRPr sz="4800"/>
            </a:lvl1pPr>
          </a:lstStyle>
          <a:p>
            <a:r>
              <a:rPr lang="ja-JP" altLang="en-US" smtClean="0"/>
              <a:t>マスター タイトルの書式設定</a:t>
            </a:r>
            <a:endParaRPr lang="en-US" dirty="0"/>
          </a:p>
        </p:txBody>
      </p:sp>
      <p:sp>
        <p:nvSpPr>
          <p:cNvPr id="14" name="Text Placeholder 3"/>
          <p:cNvSpPr>
            <a:spLocks noGrp="1"/>
          </p:cNvSpPr>
          <p:nvPr>
            <p:ph type="body" sz="half" idx="13"/>
          </p:nvPr>
        </p:nvSpPr>
        <p:spPr>
          <a:xfrm>
            <a:off x="1939374" y="3765449"/>
            <a:ext cx="7266495"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EBF77207-2BE6-49D8-85E8-56D734D20535}" type="datetime1">
              <a:rPr kumimoji="1" lang="ja-JP" altLang="en-US" smtClean="0"/>
              <a:pPr/>
              <a:t>2015/12/19</a:t>
            </a:fld>
            <a:endParaRPr kumimoji="1" lang="ja-JP" altLang="en-US"/>
          </a:p>
        </p:txBody>
      </p:sp>
      <p:sp>
        <p:nvSpPr>
          <p:cNvPr id="5"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
        <p:nvSpPr>
          <p:cNvPr id="9" name="TextBox 8"/>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
        <p:nvSpPr>
          <p:cNvPr id="13" name="TextBox 12"/>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xmlns="" val="3452378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AABFE26-07A1-43E0-92F7-432661E8A5A5}" type="datetime1">
              <a:rPr kumimoji="1" lang="ja-JP" altLang="en-US" smtClean="0"/>
              <a:pPr/>
              <a:t>2015/12/19</a:t>
            </a:fld>
            <a:endParaRPr kumimoji="1" lang="ja-JP" altLang="en-US"/>
          </a:p>
        </p:txBody>
      </p:sp>
      <p:sp>
        <p:nvSpPr>
          <p:cNvPr id="5"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17882511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7" name="Straight Connector 16"/>
          <p:cNvCxnSpPr/>
          <p:nvPr/>
        </p:nvCxnSpPr>
        <p:spPr>
          <a:xfrm>
            <a:off x="372711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6D80863-4C24-4FF1-A513-4E1BD23D4A8C}" type="datetime1">
              <a:rPr kumimoji="1" lang="ja-JP" altLang="en-US" smtClean="0"/>
              <a:pPr/>
              <a:t>2015/12/19</a:t>
            </a:fld>
            <a:endParaRPr kumimoji="1" lang="ja-JP" altLang="en-US"/>
          </a:p>
        </p:txBody>
      </p:sp>
      <p:sp>
        <p:nvSpPr>
          <p:cNvPr id="4"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172384346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7" name="Straight Connector 16"/>
          <p:cNvCxnSpPr/>
          <p:nvPr/>
        </p:nvCxnSpPr>
        <p:spPr>
          <a:xfrm>
            <a:off x="372711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B913A89-4683-47C3-AF0E-E3275420A0F8}" type="datetime1">
              <a:rPr kumimoji="1" lang="ja-JP" altLang="en-US" smtClean="0"/>
              <a:pPr/>
              <a:t>2015/12/19</a:t>
            </a:fld>
            <a:endParaRPr kumimoji="1" lang="ja-JP" altLang="en-US"/>
          </a:p>
        </p:txBody>
      </p:sp>
      <p:sp>
        <p:nvSpPr>
          <p:cNvPr id="4"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13338519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0009FC0-D820-42C2-B316-9CEE54CC6F5B}" type="datetime1">
              <a:rPr kumimoji="1" lang="ja-JP" altLang="en-US" smtClean="0"/>
              <a:pPr/>
              <a:t>2015/12/19</a:t>
            </a:fld>
            <a:endParaRPr kumimoji="1" lang="ja-JP" altLang="en-US"/>
          </a:p>
        </p:txBody>
      </p:sp>
      <p:sp>
        <p:nvSpPr>
          <p:cNvPr id="5"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31179137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E5EA0187-06B8-435D-8EC2-5D1B5826880D}" type="datetime1">
              <a:rPr kumimoji="1" lang="ja-JP" altLang="en-US" smtClean="0"/>
              <a:pPr/>
              <a:t>2015/12/19</a:t>
            </a:fld>
            <a:endParaRPr kumimoji="1" lang="ja-JP" altLang="en-US"/>
          </a:p>
        </p:txBody>
      </p:sp>
      <p:sp>
        <p:nvSpPr>
          <p:cNvPr id="5"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3661198360"/>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EE3D808B-6443-4497-AE0D-72D35E24E345}" type="datetime1">
              <a:rPr kumimoji="1" lang="ja-JP" altLang="en-US" smtClean="0"/>
              <a:pPr/>
              <a:t>2015/12/19</a:t>
            </a:fld>
            <a:endParaRPr kumimoji="1" lang="ja-JP" altLang="en-US"/>
          </a:p>
        </p:txBody>
      </p:sp>
      <p:sp>
        <p:nvSpPr>
          <p:cNvPr id="4" name="フッター プレースホルダー 3"/>
          <p:cNvSpPr>
            <a:spLocks noGrp="1"/>
          </p:cNvSpPr>
          <p:nvPr>
            <p:ph type="ftr" sz="quarter" idx="11"/>
          </p:nvPr>
        </p:nvSpPr>
        <p:spPr/>
        <p:txBody>
          <a:bodyPr/>
          <a:lstStyle/>
          <a:p>
            <a:r>
              <a:rPr kumimoji="1" lang="ja-JP" altLang="en-US" smtClean="0"/>
              <a:t>ふったー</a:t>
            </a:r>
            <a:endParaRPr kumimoji="1" lang="ja-JP" altLang="en-US"/>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141713461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タイトル スライド">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55256" y="1447802"/>
            <a:ext cx="8827957" cy="3329581"/>
          </a:xfrm>
        </p:spPr>
        <p:txBody>
          <a:bodyPr anchor="b"/>
          <a:lstStyle>
            <a:lvl1pPr>
              <a:defRPr sz="72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55256" y="4777380"/>
            <a:ext cx="8827957"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4651F50-A0EB-4223-B979-B172E1C4981E}"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2744735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日付プレースホルダー 6"/>
          <p:cNvSpPr>
            <a:spLocks noGrp="1"/>
          </p:cNvSpPr>
          <p:nvPr>
            <p:ph type="dt" sz="half" idx="10"/>
          </p:nvPr>
        </p:nvSpPr>
        <p:spPr/>
        <p:txBody>
          <a:bodyPr/>
          <a:lstStyle/>
          <a:p>
            <a:fld id="{47B6345C-4B83-4952-8CE4-64123166E611}" type="datetime1">
              <a:rPr kumimoji="1" lang="ja-JP" altLang="en-US" smtClean="0"/>
              <a:pPr/>
              <a:t>2015/12/19</a:t>
            </a:fld>
            <a:endParaRPr kumimoji="1" lang="ja-JP" altLang="en-US"/>
          </a:p>
        </p:txBody>
      </p:sp>
      <p:sp>
        <p:nvSpPr>
          <p:cNvPr id="8" name="フッター プレースホルダー 7"/>
          <p:cNvSpPr>
            <a:spLocks noGrp="1"/>
          </p:cNvSpPr>
          <p:nvPr>
            <p:ph type="ftr" sz="quarter" idx="11"/>
          </p:nvPr>
        </p:nvSpPr>
        <p:spPr>
          <a:xfrm>
            <a:off x="226442" y="120944"/>
            <a:ext cx="3859795" cy="304880"/>
          </a:xfrm>
        </p:spPr>
        <p:txBody>
          <a:bodyPr/>
          <a:lstStyle>
            <a:lvl1pPr>
              <a:defRPr sz="1600">
                <a:solidFill>
                  <a:schemeClr val="bg2">
                    <a:alpha val="60000"/>
                  </a:schemeClr>
                </a:solidFill>
              </a:defRPr>
            </a:lvl1pPr>
          </a:lstStyle>
          <a:p>
            <a:r>
              <a:rPr lang="ja-JP" altLang="en-US" smtClean="0"/>
              <a:t>ふったー</a:t>
            </a:r>
            <a:endParaRPr lang="ja-JP" altLang="en-US" dirty="0"/>
          </a:p>
        </p:txBody>
      </p:sp>
      <p:sp>
        <p:nvSpPr>
          <p:cNvPr id="9" name="スライド番号プレースホルダー 8"/>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250474597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dirty="0"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日付プレースホルダー 6"/>
          <p:cNvSpPr>
            <a:spLocks noGrp="1"/>
          </p:cNvSpPr>
          <p:nvPr>
            <p:ph type="dt" sz="half" idx="10"/>
          </p:nvPr>
        </p:nvSpPr>
        <p:spPr/>
        <p:txBody>
          <a:bodyPr/>
          <a:lstStyle/>
          <a:p>
            <a:fld id="{5819384B-98DF-4BDD-AABA-9EC480956DCD}"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8" name="フッター プレースホルダー 7"/>
          <p:cNvSpPr>
            <a:spLocks noGrp="1"/>
          </p:cNvSpPr>
          <p:nvPr>
            <p:ph type="ftr" sz="quarter" idx="11"/>
          </p:nvPr>
        </p:nvSpPr>
        <p:spPr>
          <a:xfrm>
            <a:off x="226442" y="120944"/>
            <a:ext cx="3859795" cy="304880"/>
          </a:xfrm>
        </p:spPr>
        <p:txBody>
          <a:bodyPr/>
          <a:lstStyle>
            <a:lvl1pPr>
              <a:defRPr sz="1600">
                <a:solidFill>
                  <a:schemeClr val="bg2">
                    <a:alpha val="60000"/>
                  </a:schemeClr>
                </a:solidFill>
              </a:defRPr>
            </a:lvl1pPr>
          </a:lstStyle>
          <a:p>
            <a:r>
              <a:rPr lang="ja-JP" altLang="en-US" smtClean="0">
                <a:solidFill>
                  <a:srgbClr val="0E5580">
                    <a:alpha val="60000"/>
                  </a:srgbClr>
                </a:solidFill>
              </a:rPr>
              <a:t>ふったー</a:t>
            </a:r>
            <a:endParaRPr lang="ja-JP" altLang="en-US" dirty="0">
              <a:solidFill>
                <a:srgbClr val="0E5580">
                  <a:alpha val="60000"/>
                </a:srgbClr>
              </a:solidFill>
            </a:endParaRPr>
          </a:p>
        </p:txBody>
      </p:sp>
      <p:sp>
        <p:nvSpPr>
          <p:cNvPr id="9" name="スライド番号プレースホルダー 8"/>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373463624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CCDD179-5B9C-4EB3-AD59-14E2E58DB73A}"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422162923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B213C04-E8A7-4CE1-8B50-7124CDDB4D55}"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6" name="Footer Placeholder 5"/>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2683982071"/>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1A8467E2-4CAC-4BEF-AFB5-758C34F58CE3}"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8" name="Footer Placeholder 7"/>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9" name="Slide Number Placeholder 8"/>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172087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7" name="Date Placeholder 2"/>
          <p:cNvSpPr>
            <a:spLocks noGrp="1"/>
          </p:cNvSpPr>
          <p:nvPr>
            <p:ph type="dt" sz="half" idx="10"/>
          </p:nvPr>
        </p:nvSpPr>
        <p:spPr/>
        <p:txBody>
          <a:bodyPr/>
          <a:lstStyle/>
          <a:p>
            <a:fld id="{49A5D0CA-D8E5-470C-A4EA-B39F6E15B136}"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3"/>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4"/>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11242456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871561B-3F57-4416-9F36-7436ACAA8BA5}"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2"/>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3"/>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1759393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7" name="Date Placeholder 4"/>
          <p:cNvSpPr>
            <a:spLocks noGrp="1"/>
          </p:cNvSpPr>
          <p:nvPr>
            <p:ph type="dt" sz="half" idx="10"/>
          </p:nvPr>
        </p:nvSpPr>
        <p:spPr/>
        <p:txBody>
          <a:bodyPr/>
          <a:lstStyle/>
          <a:p>
            <a:fld id="{36FDFA4A-5671-46AF-8436-198E89A7FBAA}"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5"/>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6"/>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39740531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9CCD304E-B5AB-4C5D-85EE-8E4AC64AAA32}"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6" name="Footer Placeholder 5"/>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3452329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55258" y="4800587"/>
            <a:ext cx="8827956"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155256" y="685800"/>
            <a:ext cx="8827957"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55257" y="5367325"/>
            <a:ext cx="882795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E49701-DC7F-439B-9916-A54B13FE4393}"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6" name="Footer Placeholder 5"/>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7" name="Slide Number Placeholder 6"/>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157659646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155256" y="1447800"/>
            <a:ext cx="8827957" cy="1981200"/>
          </a:xfrm>
        </p:spPr>
        <p:txBody>
          <a:bodyPr/>
          <a:lstStyle>
            <a:lvl1pPr>
              <a:defRPr sz="4800"/>
            </a:lvl1pPr>
          </a:lstStyle>
          <a:p>
            <a:r>
              <a:rPr lang="ja-JP" altLang="en-US" smtClean="0"/>
              <a:t>マスター タイトルの書式設定</a:t>
            </a:r>
            <a:endParaRPr lang="en-US" dirty="0"/>
          </a:p>
        </p:txBody>
      </p:sp>
      <p:sp>
        <p:nvSpPr>
          <p:cNvPr id="8" name="Text Placeholder 3"/>
          <p:cNvSpPr>
            <a:spLocks noGrp="1"/>
          </p:cNvSpPr>
          <p:nvPr>
            <p:ph type="body" sz="half" idx="2"/>
          </p:nvPr>
        </p:nvSpPr>
        <p:spPr>
          <a:xfrm>
            <a:off x="1155256" y="3657600"/>
            <a:ext cx="8827957"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A9C2A51-1054-494C-968F-814D44C6BB4E}"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21203391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55258" y="2861735"/>
            <a:ext cx="8827956" cy="1915647"/>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B08A1494-CF4C-4D57-A692-04515388A8AD}" type="datetime1">
              <a:rPr kumimoji="1" lang="ja-JP" altLang="en-US" smtClean="0"/>
              <a:pPr/>
              <a:t>2015/12/19</a:t>
            </a:fld>
            <a:endParaRPr kumimoji="1" lang="ja-JP" altLang="en-US"/>
          </a:p>
        </p:txBody>
      </p:sp>
      <p:sp>
        <p:nvSpPr>
          <p:cNvPr id="5" name="Footer Placeholder 4"/>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5"/>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374599860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575213" y="1447801"/>
            <a:ext cx="8001399" cy="2317649"/>
          </a:xfrm>
        </p:spPr>
        <p:txBody>
          <a:bodyPr/>
          <a:lstStyle>
            <a:lvl1pPr>
              <a:defRPr sz="4800"/>
            </a:lvl1pPr>
          </a:lstStyle>
          <a:p>
            <a:r>
              <a:rPr lang="ja-JP" altLang="en-US" smtClean="0"/>
              <a:t>マスター タイトルの書式設定</a:t>
            </a:r>
            <a:endParaRPr lang="en-US" dirty="0"/>
          </a:p>
        </p:txBody>
      </p:sp>
      <p:sp>
        <p:nvSpPr>
          <p:cNvPr id="14" name="Text Placeholder 3"/>
          <p:cNvSpPr>
            <a:spLocks noGrp="1"/>
          </p:cNvSpPr>
          <p:nvPr>
            <p:ph type="body" sz="half" idx="13"/>
          </p:nvPr>
        </p:nvSpPr>
        <p:spPr>
          <a:xfrm>
            <a:off x="1939374" y="3765449"/>
            <a:ext cx="7266495"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0" name="Text Placeholder 3"/>
          <p:cNvSpPr>
            <a:spLocks noGrp="1"/>
          </p:cNvSpPr>
          <p:nvPr>
            <p:ph type="body" sz="half" idx="2"/>
          </p:nvPr>
        </p:nvSpPr>
        <p:spPr>
          <a:xfrm>
            <a:off x="1155256" y="4350657"/>
            <a:ext cx="8827957"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D3684A6-AEC5-4AF3-861B-EEFB0106DC1D}"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
        <p:nvSpPr>
          <p:cNvPr id="9" name="TextBox 8"/>
          <p:cNvSpPr txBox="1"/>
          <p:nvPr/>
        </p:nvSpPr>
        <p:spPr>
          <a:xfrm>
            <a:off x="898530" y="971253"/>
            <a:ext cx="80212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r>
              <a:rPr lang="en-US" dirty="0">
                <a:solidFill>
                  <a:srgbClr val="ACD433"/>
                </a:solidFill>
              </a:rPr>
              <a:t>“</a:t>
            </a:r>
          </a:p>
        </p:txBody>
      </p:sp>
      <p:sp>
        <p:nvSpPr>
          <p:cNvPr id="13" name="TextBox 12"/>
          <p:cNvSpPr txBox="1"/>
          <p:nvPr/>
        </p:nvSpPr>
        <p:spPr>
          <a:xfrm>
            <a:off x="9332921" y="2613787"/>
            <a:ext cx="802121"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r>
              <a:rPr lang="en-US" dirty="0">
                <a:solidFill>
                  <a:srgbClr val="ACD433"/>
                </a:solidFill>
              </a:rPr>
              <a:t>”</a:t>
            </a:r>
          </a:p>
        </p:txBody>
      </p:sp>
    </p:spTree>
    <p:extLst>
      <p:ext uri="{BB962C8B-B14F-4D97-AF65-F5344CB8AC3E}">
        <p14:creationId xmlns:p14="http://schemas.microsoft.com/office/powerpoint/2010/main" xmlns="" val="40446521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155255" y="3124201"/>
            <a:ext cx="8827959" cy="165318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55256" y="4777381"/>
            <a:ext cx="8827957"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88D80E4-4382-46DF-A875-3F60699E1C27}"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16338768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33113" y="1981200"/>
            <a:ext cx="294763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6" name="Text Placeholder 3"/>
          <p:cNvSpPr>
            <a:spLocks noGrp="1"/>
          </p:cNvSpPr>
          <p:nvPr>
            <p:ph type="body" sz="half" idx="15"/>
          </p:nvPr>
        </p:nvSpPr>
        <p:spPr>
          <a:xfrm>
            <a:off x="652633" y="2667000"/>
            <a:ext cx="2928112"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884672" y="1981200"/>
            <a:ext cx="293700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9" name="Text Placeholder 3"/>
          <p:cNvSpPr>
            <a:spLocks noGrp="1"/>
          </p:cNvSpPr>
          <p:nvPr>
            <p:ph type="body" sz="half" idx="16"/>
          </p:nvPr>
        </p:nvSpPr>
        <p:spPr>
          <a:xfrm>
            <a:off x="3874116" y="2667000"/>
            <a:ext cx="294756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7126556" y="1981200"/>
            <a:ext cx="293287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Text Placeholder 3"/>
          <p:cNvSpPr>
            <a:spLocks noGrp="1"/>
          </p:cNvSpPr>
          <p:nvPr>
            <p:ph type="body" sz="half" idx="17"/>
          </p:nvPr>
        </p:nvSpPr>
        <p:spPr>
          <a:xfrm>
            <a:off x="7126556" y="2667000"/>
            <a:ext cx="2932877"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7" name="Straight Connector 16"/>
          <p:cNvCxnSpPr/>
          <p:nvPr/>
        </p:nvCxnSpPr>
        <p:spPr>
          <a:xfrm>
            <a:off x="372711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A0444FF-C23D-4607-A6DC-8BBB0D5907CE}"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4"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1672322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52633" y="4250949"/>
            <a:ext cx="294081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652633" y="2209800"/>
            <a:ext cx="294081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2" name="Text Placeholder 3"/>
          <p:cNvSpPr>
            <a:spLocks noGrp="1"/>
          </p:cNvSpPr>
          <p:nvPr>
            <p:ph type="body" sz="half" idx="18"/>
          </p:nvPr>
        </p:nvSpPr>
        <p:spPr>
          <a:xfrm>
            <a:off x="652633" y="4827213"/>
            <a:ext cx="294081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890389" y="4250949"/>
            <a:ext cx="293128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21"/>
          </p:nvPr>
        </p:nvSpPr>
        <p:spPr>
          <a:xfrm>
            <a:off x="3890388" y="2209800"/>
            <a:ext cx="293128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3" name="Text Placeholder 3"/>
          <p:cNvSpPr>
            <a:spLocks noGrp="1"/>
          </p:cNvSpPr>
          <p:nvPr>
            <p:ph type="body" sz="half" idx="19"/>
          </p:nvPr>
        </p:nvSpPr>
        <p:spPr>
          <a:xfrm>
            <a:off x="3889035" y="4827212"/>
            <a:ext cx="29351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7126556" y="4250949"/>
            <a:ext cx="293287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22"/>
          </p:nvPr>
        </p:nvSpPr>
        <p:spPr>
          <a:xfrm>
            <a:off x="7126555" y="2209800"/>
            <a:ext cx="2932877"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20"/>
          </p:nvPr>
        </p:nvSpPr>
        <p:spPr>
          <a:xfrm>
            <a:off x="7126433" y="4827210"/>
            <a:ext cx="293676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7" name="Straight Connector 16"/>
          <p:cNvCxnSpPr/>
          <p:nvPr/>
        </p:nvCxnSpPr>
        <p:spPr>
          <a:xfrm>
            <a:off x="372711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4040"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4620142-6ADE-4FB1-9520-E3E0BBB0FCB0}"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4"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70081762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C0F38D2-8E93-4FA1-BD2E-11B9636A4A73}"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7424553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6377" y="430215"/>
            <a:ext cx="1753057" cy="5826125"/>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52633" y="773205"/>
            <a:ext cx="7425083" cy="548313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83D3724-C1D8-44AE-9A59-32AD34B632A7}"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283386501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7B507A9-1030-4DA2-B13C-9A9AE8674C39}"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4" name="フッター プレースホルダー 3"/>
          <p:cNvSpPr>
            <a:spLocks noGrp="1"/>
          </p:cNvSpPr>
          <p:nvPr>
            <p:ph type="ftr" sz="quarter" idx="11"/>
          </p:nvPr>
        </p:nvSpPr>
        <p:spPr/>
        <p:txBody>
          <a:body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287839416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103601" y="2060577"/>
            <a:ext cx="4397484"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655967" y="2056093"/>
            <a:ext cx="4397487"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B9EE807-49E9-4E84-AD91-237F43074971}" type="datetime1">
              <a:rPr kumimoji="1" lang="ja-JP" altLang="en-US" smtClean="0"/>
              <a:pPr/>
              <a:t>2015/12/19</a:t>
            </a:fld>
            <a:endParaRPr kumimoji="1" lang="ja-JP" altLang="en-US"/>
          </a:p>
        </p:txBody>
      </p:sp>
      <p:sp>
        <p:nvSpPr>
          <p:cNvPr id="6" name="Footer Placeholder 5"/>
          <p:cNvSpPr>
            <a:spLocks noGrp="1"/>
          </p:cNvSpPr>
          <p:nvPr>
            <p:ph type="ftr" sz="quarter" idx="11"/>
          </p:nvPr>
        </p:nvSpPr>
        <p:spPr/>
        <p:txBody>
          <a:bodyPr/>
          <a:lstStyle/>
          <a:p>
            <a:r>
              <a:rPr kumimoji="1" lang="ja-JP" altLang="en-US" smtClean="0"/>
              <a:t>ふったー</a:t>
            </a:r>
            <a:endParaRPr kumimoji="1" lang="ja-JP" altLang="en-US"/>
          </a:p>
        </p:txBody>
      </p:sp>
      <p:sp>
        <p:nvSpPr>
          <p:cNvPr id="7" name="Slide Number Placeholder 6"/>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18913337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03600" y="1905000"/>
            <a:ext cx="439748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103601"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655969" y="1905000"/>
            <a:ext cx="4397484"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655969" y="2514600"/>
            <a:ext cx="4397484"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882A912-3E31-4988-BC5D-29F42C637010}" type="datetime1">
              <a:rPr kumimoji="1" lang="ja-JP" altLang="en-US" smtClean="0"/>
              <a:pPr/>
              <a:t>2015/12/19</a:t>
            </a:fld>
            <a:endParaRPr kumimoji="1" lang="ja-JP" altLang="en-US"/>
          </a:p>
        </p:txBody>
      </p:sp>
      <p:sp>
        <p:nvSpPr>
          <p:cNvPr id="8" name="Footer Placeholder 7"/>
          <p:cNvSpPr>
            <a:spLocks noGrp="1"/>
          </p:cNvSpPr>
          <p:nvPr>
            <p:ph type="ftr" sz="quarter" idx="11"/>
          </p:nvPr>
        </p:nvSpPr>
        <p:spPr/>
        <p:txBody>
          <a:bodyPr/>
          <a:lstStyle/>
          <a:p>
            <a:r>
              <a:rPr kumimoji="1" lang="ja-JP" altLang="en-US" smtClean="0"/>
              <a:t>ふったー</a:t>
            </a:r>
            <a:endParaRPr kumimoji="1" lang="ja-JP" altLang="en-US"/>
          </a:p>
        </p:txBody>
      </p:sp>
      <p:sp>
        <p:nvSpPr>
          <p:cNvPr id="9" name="Slide Number Placeholder 8"/>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40728321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7" name="Date Placeholder 2"/>
          <p:cNvSpPr>
            <a:spLocks noGrp="1"/>
          </p:cNvSpPr>
          <p:nvPr>
            <p:ph type="dt" sz="half" idx="10"/>
          </p:nvPr>
        </p:nvSpPr>
        <p:spPr/>
        <p:txBody>
          <a:bodyPr/>
          <a:lstStyle/>
          <a:p>
            <a:fld id="{477D5BE2-3B5F-4C9B-9B8D-246D9C4609A3}" type="datetime1">
              <a:rPr kumimoji="1" lang="ja-JP" altLang="en-US" smtClean="0"/>
              <a:pPr/>
              <a:t>2015/12/19</a:t>
            </a:fld>
            <a:endParaRPr kumimoji="1" lang="ja-JP" altLang="en-US"/>
          </a:p>
        </p:txBody>
      </p:sp>
      <p:sp>
        <p:nvSpPr>
          <p:cNvPr id="5" name="Footer Placeholder 3"/>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4"/>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8275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FF095CC-574D-4FDD-918A-CC3D90C109EE}" type="datetime1">
              <a:rPr kumimoji="1" lang="ja-JP" altLang="en-US" smtClean="0"/>
              <a:pPr/>
              <a:t>2015/12/19</a:t>
            </a:fld>
            <a:endParaRPr kumimoji="1" lang="ja-JP" altLang="en-US"/>
          </a:p>
        </p:txBody>
      </p:sp>
      <p:sp>
        <p:nvSpPr>
          <p:cNvPr id="5" name="Footer Placeholder 2"/>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3"/>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2696528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55255" y="1447800"/>
            <a:ext cx="3401949" cy="1447800"/>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85863" y="1447800"/>
            <a:ext cx="5197351"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155255" y="3129282"/>
            <a:ext cx="3401949"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7" name="Date Placeholder 4"/>
          <p:cNvSpPr>
            <a:spLocks noGrp="1"/>
          </p:cNvSpPr>
          <p:nvPr>
            <p:ph type="dt" sz="half" idx="10"/>
          </p:nvPr>
        </p:nvSpPr>
        <p:spPr/>
        <p:txBody>
          <a:bodyPr/>
          <a:lstStyle/>
          <a:p>
            <a:fld id="{25D6EB4D-470A-4D97-9E5D-8E95945CF0F5}" type="datetime1">
              <a:rPr kumimoji="1" lang="ja-JP" altLang="en-US" smtClean="0"/>
              <a:pPr/>
              <a:t>2015/12/19</a:t>
            </a:fld>
            <a:endParaRPr kumimoji="1" lang="ja-JP" altLang="en-US"/>
          </a:p>
        </p:txBody>
      </p:sp>
      <p:sp>
        <p:nvSpPr>
          <p:cNvPr id="5" name="Footer Placeholder 5"/>
          <p:cNvSpPr>
            <a:spLocks noGrp="1"/>
          </p:cNvSpPr>
          <p:nvPr>
            <p:ph type="ftr" sz="quarter" idx="11"/>
          </p:nvPr>
        </p:nvSpPr>
        <p:spPr/>
        <p:txBody>
          <a:bodyPr/>
          <a:lstStyle/>
          <a:p>
            <a:r>
              <a:rPr kumimoji="1" lang="ja-JP" altLang="en-US" smtClean="0"/>
              <a:t>ふったー</a:t>
            </a:r>
            <a:endParaRPr kumimoji="1" lang="ja-JP" altLang="en-US"/>
          </a:p>
        </p:txBody>
      </p:sp>
      <p:sp>
        <p:nvSpPr>
          <p:cNvPr id="6" name="Slide Number Placeholder 6"/>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3221064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54208" y="1854192"/>
            <a:ext cx="5094232" cy="1574808"/>
          </a:xfrm>
        </p:spPr>
        <p:txBody>
          <a:bodyPr anchor="b">
            <a:normAutofit/>
          </a:bodyPr>
          <a:lstStyle>
            <a:lvl1pPr algn="l">
              <a:defRPr sz="36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951357" y="1143000"/>
            <a:ext cx="320123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55255" y="3657600"/>
            <a:ext cx="5086304"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64E4BEDC-3924-4CDE-AD43-55160AECA4AF}" type="datetime1">
              <a:rPr kumimoji="1" lang="ja-JP" altLang="en-US" smtClean="0"/>
              <a:pPr/>
              <a:t>2015/12/19</a:t>
            </a:fld>
            <a:endParaRPr kumimoji="1" lang="ja-JP" altLang="en-US"/>
          </a:p>
        </p:txBody>
      </p:sp>
      <p:sp>
        <p:nvSpPr>
          <p:cNvPr id="6" name="Footer Placeholder 5"/>
          <p:cNvSpPr>
            <a:spLocks noGrp="1"/>
          </p:cNvSpPr>
          <p:nvPr>
            <p:ph type="ftr" sz="quarter" idx="11"/>
          </p:nvPr>
        </p:nvSpPr>
        <p:spPr/>
        <p:txBody>
          <a:bodyPr/>
          <a:lstStyle/>
          <a:p>
            <a:r>
              <a:rPr kumimoji="1" lang="ja-JP" altLang="en-US" smtClean="0"/>
              <a:t>ふったー</a:t>
            </a:r>
            <a:endParaRPr kumimoji="1" lang="ja-JP" altLang="en-US"/>
          </a:p>
        </p:txBody>
      </p:sp>
      <p:sp>
        <p:nvSpPr>
          <p:cNvPr id="7" name="Slide Number Placeholder 6"/>
          <p:cNvSpPr>
            <a:spLocks noGrp="1"/>
          </p:cNvSpPr>
          <p:nvPr>
            <p:ph type="sldNum" sz="quarter" idx="12"/>
          </p:nvPr>
        </p:nvSpPr>
        <p:spPr/>
        <p:txBody>
          <a:body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2285336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theme" Target="../theme/theme2.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 name="Rectangle 18"/>
          <p:cNvSpPr/>
          <p:nvPr/>
        </p:nvSpPr>
        <p:spPr>
          <a:xfrm>
            <a:off x="10327525" y="0"/>
            <a:ext cx="914400" cy="1099458"/>
          </a:xfrm>
          <a:prstGeom prst="rect">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B5B9171-3FC6-4507-9CE9-B830C9A5F927}" type="datetime1">
              <a:rPr kumimoji="1" lang="ja-JP" altLang="en-US" smtClean="0"/>
              <a:pPr/>
              <a:t>2015/12/19</a:t>
            </a:fld>
            <a:endParaRPr kumimoji="1" lang="ja-JP" altLang="en-US"/>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kumimoji="1" lang="ja-JP" altLang="en-US" smtClean="0"/>
              <a:t>ふったー</a:t>
            </a:r>
            <a:endParaRPr kumimoji="1" lang="ja-JP" altLang="en-US"/>
          </a:p>
        </p:txBody>
      </p:sp>
      <p:sp>
        <p:nvSpPr>
          <p:cNvPr id="6" name="Slide Number Placeholder 5"/>
          <p:cNvSpPr>
            <a:spLocks noGrp="1"/>
          </p:cNvSpPr>
          <p:nvPr>
            <p:ph type="sldNum" sz="quarter" idx="4"/>
          </p:nvPr>
        </p:nvSpPr>
        <p:spPr>
          <a:xfrm>
            <a:off x="10355242" y="295737"/>
            <a:ext cx="838417" cy="767687"/>
          </a:xfrm>
          <a:prstGeom prst="rect">
            <a:avLst/>
          </a:prstGeom>
        </p:spPr>
        <p:txBody>
          <a:bodyPr vert="horz" lIns="91440" tIns="45720" rIns="91440" bIns="45720" rtlCol="0" anchor="b"/>
          <a:lstStyle>
            <a:lvl1pPr algn="ctr">
              <a:defRPr sz="2801" b="0" i="0">
                <a:solidFill>
                  <a:schemeClr val="bg1"/>
                </a:solidFill>
              </a:defRPr>
            </a:lvl1pPr>
          </a:lstStyle>
          <a:p>
            <a:fld id="{E2DC5D96-AE06-4479-916E-1646B275BC57}" type="slidenum">
              <a:rPr kumimoji="1" lang="ja-JP" altLang="en-US" smtClean="0"/>
              <a:pPr/>
              <a:t>&lt;#&gt;</a:t>
            </a:fld>
            <a:endParaRPr kumimoji="1" lang="ja-JP" altLang="en-US"/>
          </a:p>
        </p:txBody>
      </p:sp>
    </p:spTree>
    <p:extLst>
      <p:ext uri="{BB962C8B-B14F-4D97-AF65-F5344CB8AC3E}">
        <p14:creationId xmlns:p14="http://schemas.microsoft.com/office/powerpoint/2010/main" xmlns="" val="310033437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iming>
    <p:tnLst>
      <p:par>
        <p:cTn id="1" dur="indefinite" restart="never" nodeType="tmRoot"/>
      </p:par>
    </p:tnLst>
  </p:timing>
  <p:hf hdr="0" dt="0"/>
  <p:txStyles>
    <p:titleStyle>
      <a:lvl1pPr algn="l" defTabSz="457200" rtl="0" eaLnBrk="1" latinLnBrk="0" hangingPunct="1">
        <a:spcBef>
          <a:spcPct val="0"/>
        </a:spcBef>
        <a:buNone/>
        <a:defRPr kumimoji="1" sz="4200" b="0" i="0" kern="1200">
          <a:solidFill>
            <a:srgbClr val="0A3C5A"/>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2000" b="0" i="0" kern="1200">
          <a:solidFill>
            <a:srgbClr val="0A3C5A"/>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rgbClr val="0A3C5A"/>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rgbClr val="0A3C5A"/>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9" name="Rectangle 18"/>
          <p:cNvSpPr/>
          <p:nvPr/>
        </p:nvSpPr>
        <p:spPr>
          <a:xfrm>
            <a:off x="10327525" y="0"/>
            <a:ext cx="914400" cy="1099458"/>
          </a:xfrm>
          <a:prstGeom prst="rect">
            <a:avLst/>
          </a:prstGeom>
          <a:solidFill>
            <a:schemeClr val="accent6"/>
          </a:solidFill>
          <a:ln>
            <a:solidFill>
              <a:schemeClr val="accent6"/>
            </a:solid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280" y="452718"/>
            <a:ext cx="9407173" cy="1400530"/>
          </a:xfrm>
          <a:prstGeom prst="rect">
            <a:avLst/>
          </a:prstGeom>
        </p:spPr>
        <p:txBody>
          <a:bodyPr vert="horz" lIns="91440" tIns="45720" rIns="91440" bIns="45720" rtlCol="0" anchor="t">
            <a:no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1103600" y="2052925"/>
            <a:ext cx="8948872" cy="4195481"/>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rot="5400000">
            <a:off x="10158419" y="1790661"/>
            <a:ext cx="990599" cy="30487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F58CD0CD-B757-475D-98D5-D091ABD27A02}" type="datetime1">
              <a:rPr lang="ja-JP" altLang="en-US" smtClean="0">
                <a:solidFill>
                  <a:prstClr val="white">
                    <a:tint val="75000"/>
                    <a:alpha val="60000"/>
                  </a:prstClr>
                </a:solidFill>
              </a:rPr>
              <a:pPr/>
              <a:t>2015/12/19</a:t>
            </a:fld>
            <a:endParaRPr lang="ja-JP" altLang="en-US">
              <a:solidFill>
                <a:prstClr val="white">
                  <a:tint val="75000"/>
                  <a:alpha val="60000"/>
                </a:prstClr>
              </a:solidFill>
            </a:endParaRPr>
          </a:p>
        </p:txBody>
      </p:sp>
      <p:sp>
        <p:nvSpPr>
          <p:cNvPr id="5" name="Footer Placeholder 4"/>
          <p:cNvSpPr>
            <a:spLocks noGrp="1"/>
          </p:cNvSpPr>
          <p:nvPr>
            <p:ph type="ftr" sz="quarter" idx="3"/>
          </p:nvPr>
        </p:nvSpPr>
        <p:spPr>
          <a:xfrm rot="5400000">
            <a:off x="8954413" y="3225261"/>
            <a:ext cx="3859795" cy="30488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ja-JP" altLang="en-US" smtClean="0">
                <a:solidFill>
                  <a:prstClr val="white">
                    <a:tint val="75000"/>
                    <a:alpha val="60000"/>
                  </a:prstClr>
                </a:solidFill>
              </a:rPr>
              <a:t>ふったー</a:t>
            </a:r>
            <a:endParaRPr lang="ja-JP" altLang="en-US">
              <a:solidFill>
                <a:prstClr val="white">
                  <a:tint val="75000"/>
                  <a:alpha val="60000"/>
                </a:prstClr>
              </a:solidFill>
            </a:endParaRPr>
          </a:p>
        </p:txBody>
      </p:sp>
      <p:sp>
        <p:nvSpPr>
          <p:cNvPr id="6" name="Slide Number Placeholder 5"/>
          <p:cNvSpPr>
            <a:spLocks noGrp="1"/>
          </p:cNvSpPr>
          <p:nvPr>
            <p:ph type="sldNum" sz="quarter" idx="4"/>
          </p:nvPr>
        </p:nvSpPr>
        <p:spPr>
          <a:xfrm>
            <a:off x="10355242" y="295737"/>
            <a:ext cx="838417" cy="767687"/>
          </a:xfrm>
          <a:prstGeom prst="rect">
            <a:avLst/>
          </a:prstGeom>
        </p:spPr>
        <p:txBody>
          <a:bodyPr vert="horz" lIns="91440" tIns="45720" rIns="91440" bIns="45720" rtlCol="0" anchor="b"/>
          <a:lstStyle>
            <a:lvl1pPr algn="ctr">
              <a:defRPr sz="2801" b="0" i="0">
                <a:solidFill>
                  <a:schemeClr val="bg1"/>
                </a:solidFill>
              </a:defRPr>
            </a:lvl1pPr>
          </a:lstStyle>
          <a:p>
            <a:fld id="{E2DC5D96-AE06-4479-916E-1646B275BC57}" type="slidenum">
              <a:rPr lang="ja-JP" altLang="en-US" smtClean="0">
                <a:solidFill>
                  <a:prstClr val="black"/>
                </a:solidFill>
              </a:rPr>
              <a:pPr/>
              <a:t>&lt;#&gt;</a:t>
            </a:fld>
            <a:endParaRPr lang="ja-JP" altLang="en-US">
              <a:solidFill>
                <a:prstClr val="black"/>
              </a:solidFill>
            </a:endParaRPr>
          </a:p>
        </p:txBody>
      </p:sp>
    </p:spTree>
    <p:extLst>
      <p:ext uri="{BB962C8B-B14F-4D97-AF65-F5344CB8AC3E}">
        <p14:creationId xmlns:p14="http://schemas.microsoft.com/office/powerpoint/2010/main" xmlns="" val="3337685623"/>
      </p:ext>
    </p:extLst>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 id="2147483704" r:id="rId17"/>
    <p:sldLayoutId id="2147483705" r:id="rId18"/>
  </p:sldLayoutIdLst>
  <p:timing>
    <p:tnLst>
      <p:par>
        <p:cTn id="1" dur="indefinite" restart="never" nodeType="tmRoot"/>
      </p:par>
    </p:tnLst>
  </p:timing>
  <p:hf hdr="0" dt="0"/>
  <p:txStyles>
    <p:titleStyle>
      <a:lvl1pPr algn="l" defTabSz="457200" rtl="0" eaLnBrk="1" latinLnBrk="0" hangingPunct="1">
        <a:spcBef>
          <a:spcPct val="0"/>
        </a:spcBef>
        <a:buNone/>
        <a:defRPr kumimoji="1" sz="4200" b="0" i="0" kern="1200">
          <a:solidFill>
            <a:srgbClr val="0A3C5A"/>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2000" b="0" i="0" kern="1200">
          <a:solidFill>
            <a:srgbClr val="0A3C5A"/>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rgbClr val="0A3C5A"/>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rgbClr val="0A3C5A"/>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20.xml"/><Relationship Id="rId5" Type="http://schemas.openxmlformats.org/officeDocument/2006/relationships/image" Target="../media/image21.jpeg"/><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0.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0.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20.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jpeg"/></Relationships>
</file>

<file path=ppt/slides/_rels/slide17.xml.rels><?xml version="1.0" encoding="UTF-8" standalone="yes"?>
<Relationships xmlns="http://schemas.openxmlformats.org/package/2006/relationships"><Relationship Id="rId3" Type="http://schemas.openxmlformats.org/officeDocument/2006/relationships/image" Target="../media/image31.gif"/><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gif"/><Relationship Id="rId4" Type="http://schemas.openxmlformats.org/officeDocument/2006/relationships/image" Target="../media/image32.gif"/></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37.gif"/><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image" Target="../media/image41.gif"/><Relationship Id="rId1" Type="http://schemas.openxmlformats.org/officeDocument/2006/relationships/slideLayout" Target="../slideLayouts/slideLayout2.xml"/><Relationship Id="rId4" Type="http://schemas.openxmlformats.org/officeDocument/2006/relationships/image" Target="../media/image43.gif"/></Relationships>
</file>

<file path=ppt/slides/_rels/slide23.xml.rels><?xml version="1.0" encoding="UTF-8" standalone="yes"?>
<Relationships xmlns="http://schemas.openxmlformats.org/package/2006/relationships"><Relationship Id="rId2" Type="http://schemas.openxmlformats.org/officeDocument/2006/relationships/image" Target="../media/image44.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9.jpeg"/><Relationship Id="rId5" Type="http://schemas.microsoft.com/office/2007/relationships/hdphoto" Target="../media/hdphoto1.wdp"/><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2.gif"/><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54.png"/><Relationship Id="rId4" Type="http://schemas.openxmlformats.org/officeDocument/2006/relationships/image" Target="../media/image53.jpeg"/></Relationships>
</file>

<file path=ppt/slides/_rels/slide3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5.gif"/><Relationship Id="rId1" Type="http://schemas.openxmlformats.org/officeDocument/2006/relationships/slideLayout" Target="../slideLayouts/slideLayout2.xml"/><Relationship Id="rId4" Type="http://schemas.openxmlformats.org/officeDocument/2006/relationships/image" Target="../media/image52.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png"/></Relationships>
</file>

<file path=ppt/slides/_rels/slide3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gif"/><Relationship Id="rId1" Type="http://schemas.openxmlformats.org/officeDocument/2006/relationships/slideLayout" Target="../slideLayouts/slideLayout2.xml"/><Relationship Id="rId5" Type="http://schemas.openxmlformats.org/officeDocument/2006/relationships/image" Target="../media/image60.jpeg"/><Relationship Id="rId4" Type="http://schemas.openxmlformats.org/officeDocument/2006/relationships/image" Target="../media/image55.g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gif"/><Relationship Id="rId5" Type="http://schemas.openxmlformats.org/officeDocument/2006/relationships/image" Target="../media/image4.gif"/><Relationship Id="rId4" Type="http://schemas.openxmlformats.org/officeDocument/2006/relationships/image" Target="../media/image3.gi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5.gif"/><Relationship Id="rId1" Type="http://schemas.openxmlformats.org/officeDocument/2006/relationships/slideLayout" Target="../slideLayouts/slideLayout2.xml"/><Relationship Id="rId4" Type="http://schemas.openxmlformats.org/officeDocument/2006/relationships/image" Target="../media/image52.gif"/></Relationships>
</file>

<file path=ppt/slides/_rels/slide4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53.jpeg"/><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5.gif"/><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image" Target="../media/image66.e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slideshare.net/fullscreen/Memberscorp/ss-35636645/1" TargetMode="External"/><Relationship Id="rId7" Type="http://schemas.openxmlformats.org/officeDocument/2006/relationships/hyperlink" Target="http://markezine.jp/article/detail/22913" TargetMode="External"/><Relationship Id="rId2" Type="http://schemas.openxmlformats.org/officeDocument/2006/relationships/hyperlink" Target="http://blog.livedoor.jp/seiwanishida0311/content-marketing-case-studies-featuring-japanese-companies" TargetMode="External"/><Relationship Id="rId1" Type="http://schemas.openxmlformats.org/officeDocument/2006/relationships/slideLayout" Target="../slideLayouts/slideLayout2.xml"/><Relationship Id="rId6" Type="http://schemas.openxmlformats.org/officeDocument/2006/relationships/hyperlink" Target="http://web-tan.forum.impressrd.jp/e/2009/08/28/6324" TargetMode="External"/><Relationship Id="rId5" Type="http://schemas.openxmlformats.org/officeDocument/2006/relationships/hyperlink" Target="http://www.yuras.co.jp/concept.html" TargetMode="External"/><Relationship Id="rId4" Type="http://schemas.openxmlformats.org/officeDocument/2006/relationships/hyperlink" Target="http://socialmediaexperience.jp/5023" TargetMode="External"/></Relationships>
</file>

<file path=ppt/slides/_rels/slide58.xml.rels><?xml version="1.0" encoding="UTF-8" standalone="yes"?>
<Relationships xmlns="http://schemas.openxmlformats.org/package/2006/relationships"><Relationship Id="rId8" Type="http://schemas.openxmlformats.org/officeDocument/2006/relationships/hyperlink" Target="http://dentsu-ho.com/articles/2885" TargetMode="External"/><Relationship Id="rId3" Type="http://schemas.openxmlformats.org/officeDocument/2006/relationships/hyperlink" Target="http://www.ginzametrics.jp/blog/contents-marketing-case-in-japan" TargetMode="External"/><Relationship Id="rId7" Type="http://schemas.openxmlformats.org/officeDocument/2006/relationships/hyperlink" Target="https://marketing-rc.com/?f=scom" TargetMode="External"/><Relationship Id="rId2" Type="http://schemas.openxmlformats.org/officeDocument/2006/relationships/hyperlink" Target="http://www.ginzametrics.jp/blog/ebook-engagement-tips" TargetMode="External"/><Relationship Id="rId1" Type="http://schemas.openxmlformats.org/officeDocument/2006/relationships/slideLayout" Target="../slideLayouts/slideLayout2.xml"/><Relationship Id="rId6" Type="http://schemas.openxmlformats.org/officeDocument/2006/relationships/hyperlink" Target="http://contentmarketinglab.jp/content-marketing/4-types-of-content-marketing.html" TargetMode="External"/><Relationship Id="rId5" Type="http://schemas.openxmlformats.org/officeDocument/2006/relationships/hyperlink" Target="http://www.brain-solution.net/blog/content-marketing/whats" TargetMode="External"/><Relationship Id="rId4" Type="http://schemas.openxmlformats.org/officeDocument/2006/relationships/hyperlink" Target="https://ferret-plus.com/2484" TargetMode="External"/></Relationships>
</file>

<file path=ppt/slides/_rels/slide59.xml.rels><?xml version="1.0" encoding="UTF-8" standalone="yes"?>
<Relationships xmlns="http://schemas.openxmlformats.org/package/2006/relationships"><Relationship Id="rId8" Type="http://schemas.openxmlformats.org/officeDocument/2006/relationships/hyperlink" Target="http://home-gami.com/" TargetMode="External"/><Relationship Id="rId3" Type="http://schemas.openxmlformats.org/officeDocument/2006/relationships/hyperlink" Target="http://www.daiichisankyo-hc.co.jp/health/index.html" TargetMode="External"/><Relationship Id="rId7" Type="http://schemas.openxmlformats.org/officeDocument/2006/relationships/hyperlink" Target="http://dog.toyota.jp/" TargetMode="External"/><Relationship Id="rId2" Type="http://schemas.openxmlformats.org/officeDocument/2006/relationships/hyperlink" Target="http://www.suntory.co.jp/enjoy/movie/d/730918746002.html?fromid=movlist" TargetMode="External"/><Relationship Id="rId1" Type="http://schemas.openxmlformats.org/officeDocument/2006/relationships/slideLayout" Target="../slideLayouts/slideLayout2.xml"/><Relationship Id="rId6" Type="http://schemas.openxmlformats.org/officeDocument/2006/relationships/hyperlink" Target="http://mykaji.kao.com/washing_guide/4158/" TargetMode="External"/><Relationship Id="rId5" Type="http://schemas.openxmlformats.org/officeDocument/2006/relationships/hyperlink" Target="https://lidea.today/" TargetMode="External"/><Relationship Id="rId10" Type="http://schemas.openxmlformats.org/officeDocument/2006/relationships/hyperlink" Target="http://www.kincho.co.jp/soji/index.html" TargetMode="External"/><Relationship Id="rId4" Type="http://schemas.openxmlformats.org/officeDocument/2006/relationships/hyperlink" Target="http://www.muji.net/store/" TargetMode="External"/><Relationship Id="rId9" Type="http://schemas.openxmlformats.org/officeDocument/2006/relationships/hyperlink" Target="http://www.beauty-co.jp/"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720436" y="1447803"/>
            <a:ext cx="10742476" cy="3329581"/>
          </a:xfrm>
        </p:spPr>
        <p:txBody>
          <a:bodyPr/>
          <a:lstStyle/>
          <a:p>
            <a:r>
              <a:rPr lang="ja-JP" altLang="en-US" sz="5400" dirty="0"/>
              <a:t>商品名を</a:t>
            </a:r>
            <a:r>
              <a:rPr lang="ja-JP" altLang="en-US" sz="5400" dirty="0" smtClean="0"/>
              <a:t>入れた</a:t>
            </a:r>
            <a:r>
              <a:rPr lang="en-US" altLang="ja-JP" sz="5400" dirty="0" smtClean="0"/>
              <a:t/>
            </a:r>
            <a:br>
              <a:rPr lang="en-US" altLang="ja-JP" sz="5400" dirty="0" smtClean="0"/>
            </a:br>
            <a:r>
              <a:rPr lang="ja-JP" altLang="en-US" sz="5400" dirty="0" smtClean="0"/>
              <a:t>コンテンツマーケティングを</a:t>
            </a:r>
            <a:r>
              <a:rPr lang="en-US" altLang="ja-JP" sz="5400" dirty="0" smtClean="0"/>
              <a:t/>
            </a:r>
            <a:br>
              <a:rPr lang="en-US" altLang="ja-JP" sz="5400" dirty="0" smtClean="0"/>
            </a:br>
            <a:r>
              <a:rPr lang="ja-JP" altLang="en-US" sz="5400" dirty="0" smtClean="0"/>
              <a:t>消費者</a:t>
            </a:r>
            <a:r>
              <a:rPr lang="ja-JP" altLang="en-US" sz="5400" dirty="0"/>
              <a:t>が信頼する条件</a:t>
            </a:r>
            <a:endParaRPr kumimoji="1" lang="ja-JP" altLang="en-US" sz="5400" dirty="0"/>
          </a:p>
        </p:txBody>
      </p:sp>
      <p:sp>
        <p:nvSpPr>
          <p:cNvPr id="3" name="サブタイトル 2"/>
          <p:cNvSpPr>
            <a:spLocks noGrp="1"/>
          </p:cNvSpPr>
          <p:nvPr>
            <p:ph type="subTitle" idx="1"/>
          </p:nvPr>
        </p:nvSpPr>
        <p:spPr>
          <a:xfrm>
            <a:off x="720436" y="5161763"/>
            <a:ext cx="9634806" cy="861420"/>
          </a:xfrm>
        </p:spPr>
        <p:txBody>
          <a:bodyPr>
            <a:normAutofit fontScale="92500" lnSpcReduction="20000"/>
          </a:bodyPr>
          <a:lstStyle/>
          <a:p>
            <a:r>
              <a:rPr lang="ja-JP" altLang="en-US" sz="2600" dirty="0">
                <a:solidFill>
                  <a:schemeClr val="accent6">
                    <a:lumMod val="50000"/>
                  </a:schemeClr>
                </a:solidFill>
              </a:rPr>
              <a:t>拓殖大学　田嶋ゼミ　</a:t>
            </a:r>
            <a:r>
              <a:rPr lang="en-US" altLang="ja-JP" sz="2600" dirty="0">
                <a:solidFill>
                  <a:schemeClr val="accent6">
                    <a:lumMod val="50000"/>
                  </a:schemeClr>
                </a:solidFill>
              </a:rPr>
              <a:t>B</a:t>
            </a:r>
            <a:r>
              <a:rPr lang="ja-JP" altLang="en-US" sz="2600" dirty="0">
                <a:solidFill>
                  <a:schemeClr val="accent6">
                    <a:lumMod val="50000"/>
                  </a:schemeClr>
                </a:solidFill>
              </a:rPr>
              <a:t>班</a:t>
            </a:r>
          </a:p>
          <a:p>
            <a:r>
              <a:rPr lang="ja-JP" altLang="en-US" sz="2600" dirty="0">
                <a:solidFill>
                  <a:schemeClr val="accent6">
                    <a:lumMod val="50000"/>
                  </a:schemeClr>
                </a:solidFill>
              </a:rPr>
              <a:t>大津　憲人　佐藤　亜紀　　広川　拓磨　八木　優香里</a:t>
            </a:r>
          </a:p>
          <a:p>
            <a:endParaRPr lang="ja-JP" altLang="en-US" dirty="0"/>
          </a:p>
          <a:p>
            <a:endParaRPr kumimoji="1" lang="ja-JP" altLang="en-US"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1</a:t>
            </a:fld>
            <a:endParaRPr kumimoji="1" lang="ja-JP" altLang="en-US"/>
          </a:p>
        </p:txBody>
      </p:sp>
      <p:cxnSp>
        <p:nvCxnSpPr>
          <p:cNvPr id="7" name="直線コネクタ 6"/>
          <p:cNvCxnSpPr/>
          <p:nvPr/>
        </p:nvCxnSpPr>
        <p:spPr>
          <a:xfrm>
            <a:off x="720436" y="4854633"/>
            <a:ext cx="9603971" cy="33251"/>
          </a:xfrm>
          <a:prstGeom prst="line">
            <a:avLst/>
          </a:prstGeom>
          <a:ln w="76200"/>
        </p:spPr>
        <p:style>
          <a:lnRef idx="1">
            <a:schemeClr val="accent1"/>
          </a:lnRef>
          <a:fillRef idx="0">
            <a:schemeClr val="accent1"/>
          </a:fillRef>
          <a:effectRef idx="0">
            <a:schemeClr val="accent1"/>
          </a:effectRef>
          <a:fontRef idx="minor">
            <a:schemeClr val="tx1"/>
          </a:fontRef>
        </p:style>
      </p:cxnSp>
      <p:sp>
        <p:nvSpPr>
          <p:cNvPr id="4" name="フッター プレースホルダー 3"/>
          <p:cNvSpPr>
            <a:spLocks noGrp="1"/>
          </p:cNvSpPr>
          <p:nvPr>
            <p:ph type="ftr" sz="quarter" idx="11"/>
          </p:nvPr>
        </p:nvSpPr>
        <p:spPr/>
        <p:txBody>
          <a:bodyPr/>
          <a:lstStyle/>
          <a:p>
            <a:r>
              <a:rPr kumimoji="1" lang="ja-JP" altLang="en-US" smtClean="0"/>
              <a:t>ふったー</a:t>
            </a:r>
            <a:endParaRPr kumimoji="1" lang="ja-JP" altLang="en-US"/>
          </a:p>
        </p:txBody>
      </p:sp>
    </p:spTree>
    <p:extLst>
      <p:ext uri="{BB962C8B-B14F-4D97-AF65-F5344CB8AC3E}">
        <p14:creationId xmlns:p14="http://schemas.microsoft.com/office/powerpoint/2010/main" xmlns="" val="47463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コンテンツ プレースホルダー 7"/>
          <p:cNvPicPr>
            <a:picLocks noGrp="1" noChangeAspect="1"/>
          </p:cNvPicPr>
          <p:nvPr>
            <p:ph idx="1"/>
          </p:nvPr>
        </p:nvPicPr>
        <p:blipFill>
          <a:blip r:embed="rId3" cstate="print">
            <a:extLst>
              <a:ext uri="{28A0092B-C50C-407E-A947-70E740481C1C}">
                <a14:useLocalDpi xmlns:a14="http://schemas.microsoft.com/office/drawing/2010/main" xmlns=""/>
              </a:ext>
            </a:extLst>
          </a:blip>
          <a:stretch>
            <a:fillRect/>
          </a:stretch>
        </p:blipFill>
        <p:spPr>
          <a:xfrm>
            <a:off x="646280" y="2169211"/>
            <a:ext cx="2844800" cy="2844800"/>
          </a:xfrm>
        </p:spPr>
      </p:pic>
      <p:sp>
        <p:nvSpPr>
          <p:cNvPr id="4" name="フッター プレースホルダー 3"/>
          <p:cNvSpPr>
            <a:spLocks noGrp="1"/>
          </p:cNvSpPr>
          <p:nvPr>
            <p:ph type="ftr" sz="quarter" idx="11"/>
          </p:nvPr>
        </p:nvSpPr>
        <p:spPr/>
        <p:txBody>
          <a:bodyPr/>
          <a:lstStyle/>
          <a:p>
            <a:r>
              <a:rPr lang="ja-JP" altLang="en-US" dirty="0"/>
              <a:t>現状分析</a:t>
            </a:r>
            <a:endParaRPr lang="en-US" altLang="ja-JP" dirty="0" smtClean="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10</a:t>
            </a:fld>
            <a:endParaRPr kumimoji="1" lang="ja-JP" altLang="en-US"/>
          </a:p>
        </p:txBody>
      </p:sp>
      <p:sp>
        <p:nvSpPr>
          <p:cNvPr id="6" name="正方形/長方形 5"/>
          <p:cNvSpPr/>
          <p:nvPr/>
        </p:nvSpPr>
        <p:spPr>
          <a:xfrm>
            <a:off x="792499" y="5138165"/>
            <a:ext cx="4441371" cy="954107"/>
          </a:xfrm>
          <a:prstGeom prst="rect">
            <a:avLst/>
          </a:prstGeom>
        </p:spPr>
        <p:txBody>
          <a:bodyPr wrap="square">
            <a:spAutoFit/>
          </a:bodyPr>
          <a:lstStyle/>
          <a:p>
            <a:pPr fontAlgn="base"/>
            <a:r>
              <a:rPr lang="ja-JP" altLang="en-US" sz="2000" dirty="0">
                <a:solidFill>
                  <a:schemeClr val="bg1"/>
                </a:solidFill>
                <a:latin typeface="deltroDemiBold"/>
              </a:rPr>
              <a:t>郡司 </a:t>
            </a:r>
            <a:r>
              <a:rPr lang="ja-JP" altLang="en-US" sz="2000" dirty="0" smtClean="0">
                <a:solidFill>
                  <a:schemeClr val="bg1"/>
                </a:solidFill>
                <a:latin typeface="deltroDemiBold"/>
              </a:rPr>
              <a:t>晶子 氏</a:t>
            </a:r>
            <a:endParaRPr lang="ja-JP" altLang="en-US" sz="2000" dirty="0">
              <a:solidFill>
                <a:schemeClr val="bg1"/>
              </a:solidFill>
              <a:latin typeface="deltroDemiBold"/>
            </a:endParaRPr>
          </a:p>
          <a:p>
            <a:pPr lvl="1" fontAlgn="base"/>
            <a:r>
              <a:rPr lang="ja-JP" altLang="en-US" dirty="0">
                <a:solidFill>
                  <a:schemeClr val="bg1"/>
                </a:solidFill>
                <a:latin typeface="Helvetica" panose="020B0604020202020204" pitchFamily="34" charset="0"/>
              </a:rPr>
              <a:t>株式会社電通</a:t>
            </a:r>
          </a:p>
          <a:p>
            <a:pPr lvl="1" fontAlgn="base"/>
            <a:r>
              <a:rPr lang="en-US" altLang="ja-JP" dirty="0" err="1">
                <a:solidFill>
                  <a:schemeClr val="bg1"/>
                </a:solidFill>
                <a:latin typeface="Helvetica" panose="020B0604020202020204" pitchFamily="34" charset="0"/>
              </a:rPr>
              <a:t>iPR</a:t>
            </a:r>
            <a:r>
              <a:rPr lang="ja-JP" altLang="en-US" dirty="0">
                <a:solidFill>
                  <a:schemeClr val="bg1"/>
                </a:solidFill>
                <a:latin typeface="Helvetica" panose="020B0604020202020204" pitchFamily="34" charset="0"/>
              </a:rPr>
              <a:t>局クリエーティブディレクター</a:t>
            </a:r>
            <a:endParaRPr lang="ja-JP" altLang="en-US" b="0" i="0" dirty="0">
              <a:solidFill>
                <a:schemeClr val="bg1"/>
              </a:solidFill>
              <a:effectLst/>
              <a:latin typeface="Helvetica" panose="020B0604020202020204" pitchFamily="34" charset="0"/>
            </a:endParaRPr>
          </a:p>
        </p:txBody>
      </p:sp>
      <p:sp>
        <p:nvSpPr>
          <p:cNvPr id="9" name="四角形吹き出し 8"/>
          <p:cNvSpPr/>
          <p:nvPr/>
        </p:nvSpPr>
        <p:spPr>
          <a:xfrm>
            <a:off x="3939928" y="1309574"/>
            <a:ext cx="6415314" cy="1517417"/>
          </a:xfrm>
          <a:prstGeom prst="wedgeRectCallout">
            <a:avLst>
              <a:gd name="adj1" fmla="val -51150"/>
              <a:gd name="adj2" fmla="val 100760"/>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smtClean="0">
                <a:solidFill>
                  <a:schemeClr val="bg1"/>
                </a:solidFill>
              </a:rPr>
              <a:t>まだコンテンツマーケティングを始めていない</a:t>
            </a:r>
            <a:endParaRPr kumimoji="1" lang="en-US" altLang="ja-JP" dirty="0" smtClean="0">
              <a:solidFill>
                <a:schemeClr val="bg1"/>
              </a:solidFill>
            </a:endParaRPr>
          </a:p>
          <a:p>
            <a:pPr algn="ctr"/>
            <a:r>
              <a:rPr lang="ja-JP" altLang="en-US" dirty="0" smtClean="0">
                <a:solidFill>
                  <a:schemeClr val="bg1"/>
                </a:solidFill>
              </a:rPr>
              <a:t>ブランドや企業に眠っている様々な情報を</a:t>
            </a:r>
            <a:endParaRPr lang="en-US" altLang="ja-JP" dirty="0" smtClean="0">
              <a:solidFill>
                <a:schemeClr val="bg1"/>
              </a:solidFill>
            </a:endParaRPr>
          </a:p>
          <a:p>
            <a:pPr algn="ctr"/>
            <a:r>
              <a:rPr lang="ja-JP" altLang="en-US" b="1" u="sng" dirty="0" smtClean="0">
                <a:solidFill>
                  <a:schemeClr val="bg1"/>
                </a:solidFill>
              </a:rPr>
              <a:t>オウンドメディア</a:t>
            </a:r>
            <a:r>
              <a:rPr lang="ja-JP" altLang="en-US" dirty="0" smtClean="0">
                <a:solidFill>
                  <a:prstClr val="black"/>
                </a:solidFill>
              </a:rPr>
              <a:t>で発信していける</a:t>
            </a:r>
            <a:endParaRPr lang="en-US" altLang="ja-JP" dirty="0" smtClean="0">
              <a:solidFill>
                <a:prstClr val="black"/>
              </a:solidFill>
            </a:endParaRPr>
          </a:p>
          <a:p>
            <a:pPr algn="ctr"/>
            <a:r>
              <a:rPr lang="en-US" altLang="ja-JP" dirty="0">
                <a:solidFill>
                  <a:schemeClr val="bg1"/>
                </a:solidFill>
              </a:rPr>
              <a:t>http://dentsu-ho.com/articles/2885</a:t>
            </a:r>
            <a:endParaRPr lang="en-US" altLang="ja-JP" dirty="0" smtClean="0">
              <a:solidFill>
                <a:schemeClr val="bg1"/>
              </a:solidFill>
            </a:endParaRPr>
          </a:p>
        </p:txBody>
      </p:sp>
      <p:pic>
        <p:nvPicPr>
          <p:cNvPr id="10" name="図 9"/>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5549485" y="3446348"/>
            <a:ext cx="1990725" cy="2790825"/>
          </a:xfrm>
          <a:prstGeom prst="rect">
            <a:avLst/>
          </a:prstGeom>
        </p:spPr>
      </p:pic>
      <p:pic>
        <p:nvPicPr>
          <p:cNvPr id="11" name="図 10"/>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8103726" y="3446348"/>
            <a:ext cx="1949727" cy="2756130"/>
          </a:xfrm>
          <a:prstGeom prst="rect">
            <a:avLst/>
          </a:prstGeom>
        </p:spPr>
      </p:pic>
      <p:sp>
        <p:nvSpPr>
          <p:cNvPr id="12" name="タイトル 1"/>
          <p:cNvSpPr>
            <a:spLocks noGrp="1"/>
          </p:cNvSpPr>
          <p:nvPr>
            <p:ph type="title"/>
          </p:nvPr>
        </p:nvSpPr>
        <p:spPr>
          <a:xfrm>
            <a:off x="646280" y="452718"/>
            <a:ext cx="9407173" cy="610706"/>
          </a:xfrm>
        </p:spPr>
        <p:txBody>
          <a:bodyPr/>
          <a:lstStyle/>
          <a:p>
            <a:r>
              <a:rPr kumimoji="1" lang="ja-JP" altLang="en-US" sz="3600" dirty="0" smtClean="0"/>
              <a:t>コンテンツマーケティングの専門家は・・・</a:t>
            </a:r>
            <a:endParaRPr kumimoji="1" lang="ja-JP" altLang="en-US" sz="3600" dirty="0"/>
          </a:p>
        </p:txBody>
      </p:sp>
    </p:spTree>
    <p:extLst>
      <p:ext uri="{BB962C8B-B14F-4D97-AF65-F5344CB8AC3E}">
        <p14:creationId xmlns:p14="http://schemas.microsoft.com/office/powerpoint/2010/main" xmlns="" val="13193981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オウンドメディアとは</a:t>
            </a:r>
            <a:r>
              <a:rPr lang="en-US" altLang="ja-JP" dirty="0"/>
              <a:t>…</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t>現状分析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11</a:t>
            </a:fld>
            <a:endParaRPr kumimoji="1" lang="ja-JP" altLang="en-US"/>
          </a:p>
        </p:txBody>
      </p:sp>
      <p:sp>
        <p:nvSpPr>
          <p:cNvPr id="6" name="テキスト ボックス 5"/>
          <p:cNvSpPr txBox="1"/>
          <p:nvPr/>
        </p:nvSpPr>
        <p:spPr>
          <a:xfrm>
            <a:off x="759396" y="1940219"/>
            <a:ext cx="6653681" cy="2677656"/>
          </a:xfrm>
          <a:prstGeom prst="rect">
            <a:avLst/>
          </a:prstGeom>
          <a:noFill/>
        </p:spPr>
        <p:txBody>
          <a:bodyPr wrap="square" rtlCol="0">
            <a:spAutoFit/>
          </a:bodyPr>
          <a:lstStyle/>
          <a:p>
            <a:r>
              <a:rPr lang="ja-JP" altLang="en-US" sz="2400" b="1" dirty="0">
                <a:solidFill>
                  <a:prstClr val="black"/>
                </a:solidFill>
              </a:rPr>
              <a:t>オウンド</a:t>
            </a:r>
            <a:r>
              <a:rPr lang="en-US" altLang="ja-JP" sz="2400" b="1" dirty="0">
                <a:solidFill>
                  <a:prstClr val="black"/>
                </a:solidFill>
              </a:rPr>
              <a:t>‐</a:t>
            </a:r>
            <a:r>
              <a:rPr lang="ja-JP" altLang="en-US" sz="2400" b="1" dirty="0">
                <a:solidFill>
                  <a:prstClr val="black"/>
                </a:solidFill>
              </a:rPr>
              <a:t>メディア（</a:t>
            </a:r>
            <a:r>
              <a:rPr lang="en-US" altLang="ja-JP" sz="2400" b="1" dirty="0">
                <a:solidFill>
                  <a:prstClr val="black"/>
                </a:solidFill>
              </a:rPr>
              <a:t>owned media</a:t>
            </a:r>
            <a:r>
              <a:rPr lang="ja-JP" altLang="en-US" sz="2400" b="1" dirty="0">
                <a:solidFill>
                  <a:prstClr val="black"/>
                </a:solidFill>
              </a:rPr>
              <a:t>）</a:t>
            </a:r>
            <a:endParaRPr lang="en-US" altLang="ja-JP" sz="2400" dirty="0">
              <a:solidFill>
                <a:prstClr val="black"/>
              </a:solidFill>
            </a:endParaRPr>
          </a:p>
          <a:p>
            <a:endParaRPr lang="en-US" altLang="ja-JP" sz="2400" dirty="0">
              <a:solidFill>
                <a:prstClr val="black"/>
              </a:solidFill>
            </a:endParaRPr>
          </a:p>
          <a:p>
            <a:r>
              <a:rPr lang="en-US" altLang="ja-JP" sz="2400" dirty="0">
                <a:solidFill>
                  <a:prstClr val="black"/>
                </a:solidFill>
              </a:rPr>
              <a:t>《</a:t>
            </a:r>
            <a:r>
              <a:rPr lang="ja-JP" altLang="en-US" sz="2400" dirty="0">
                <a:solidFill>
                  <a:prstClr val="black"/>
                </a:solidFill>
              </a:rPr>
              <a:t>自らが所有するメディアの意</a:t>
            </a:r>
            <a:r>
              <a:rPr lang="en-US" altLang="ja-JP" sz="2400" dirty="0">
                <a:solidFill>
                  <a:prstClr val="black"/>
                </a:solidFill>
              </a:rPr>
              <a:t>》</a:t>
            </a:r>
            <a:r>
              <a:rPr lang="ja-JP" altLang="en-US" sz="2400" dirty="0">
                <a:solidFill>
                  <a:prstClr val="black"/>
                </a:solidFill>
              </a:rPr>
              <a:t>企業が消費者に向けて発信するメディア。自社発行の広報誌やパンフレット、インターネットの自社サイトなど。自社メディア</a:t>
            </a:r>
            <a:endParaRPr lang="en-US" altLang="ja-JP" sz="2400" dirty="0">
              <a:solidFill>
                <a:prstClr val="black"/>
              </a:solidFill>
            </a:endParaRPr>
          </a:p>
          <a:p>
            <a:r>
              <a:rPr lang="ja-JP" altLang="en-US" sz="2400" dirty="0">
                <a:solidFill>
                  <a:prstClr val="black"/>
                </a:solidFill>
              </a:rPr>
              <a:t>出典：デジタル</a:t>
            </a:r>
            <a:r>
              <a:rPr lang="ja-JP" altLang="en-US" sz="2400" dirty="0" smtClean="0">
                <a:solidFill>
                  <a:prstClr val="black"/>
                </a:solidFill>
              </a:rPr>
              <a:t>大辞典</a:t>
            </a:r>
            <a:endParaRPr lang="en-US" altLang="ja-JP" sz="2400" dirty="0">
              <a:solidFill>
                <a:prstClr val="black"/>
              </a:solidFill>
            </a:endParaRPr>
          </a:p>
        </p:txBody>
      </p:sp>
      <p:sp>
        <p:nvSpPr>
          <p:cNvPr id="8" name="円/楕円 7"/>
          <p:cNvSpPr/>
          <p:nvPr/>
        </p:nvSpPr>
        <p:spPr>
          <a:xfrm>
            <a:off x="1087542" y="4704846"/>
            <a:ext cx="5997388" cy="1411941"/>
          </a:xfrm>
          <a:prstGeom prst="ellipse">
            <a:avLst/>
          </a:prstGeom>
          <a:ln w="38100"/>
        </p:spPr>
        <p:style>
          <a:lnRef idx="2">
            <a:schemeClr val="accent6"/>
          </a:lnRef>
          <a:fillRef idx="1">
            <a:schemeClr val="lt1"/>
          </a:fillRef>
          <a:effectRef idx="0">
            <a:schemeClr val="accent6"/>
          </a:effectRef>
          <a:fontRef idx="minor">
            <a:schemeClr val="dk1"/>
          </a:fontRef>
        </p:style>
        <p:txBody>
          <a:bodyPr rtlCol="0" anchor="ctr"/>
          <a:lstStyle/>
          <a:p>
            <a:pPr algn="ctr"/>
            <a:r>
              <a:rPr lang="ja-JP" altLang="en-US" dirty="0">
                <a:solidFill>
                  <a:prstClr val="black"/>
                </a:solidFill>
              </a:rPr>
              <a:t>例：ウェブサイト・コラム</a:t>
            </a:r>
            <a:endParaRPr lang="en-US" altLang="ja-JP" dirty="0">
              <a:solidFill>
                <a:prstClr val="black"/>
              </a:solidFill>
            </a:endParaRPr>
          </a:p>
          <a:p>
            <a:pPr algn="ctr"/>
            <a:r>
              <a:rPr lang="ja-JP" altLang="en-US" dirty="0">
                <a:solidFill>
                  <a:prstClr val="black"/>
                </a:solidFill>
              </a:rPr>
              <a:t>　　商品パッケージ</a:t>
            </a:r>
          </a:p>
        </p:txBody>
      </p:sp>
      <p:pic>
        <p:nvPicPr>
          <p:cNvPr id="9" name="Picture 2" descr="クリックすると新しいウィンドウで開きます"/>
          <p:cNvPicPr>
            <a:picLocks noGrp="1" noChangeAspect="1" noChangeArrowheads="1"/>
          </p:cNvPicPr>
          <p:nvPr>
            <p:ph idx="1"/>
          </p:nvPr>
        </p:nvPicPr>
        <p:blipFill>
          <a:blip r:embed="rId3" cstate="email">
            <a:extLst>
              <a:ext uri="{28A0092B-C50C-407E-A947-70E740481C1C}">
                <a14:useLocalDpi xmlns:a14="http://schemas.microsoft.com/office/drawing/2010/main" xmlns=""/>
              </a:ext>
            </a:extLst>
          </a:blip>
          <a:srcRect/>
          <a:stretch>
            <a:fillRect/>
          </a:stretch>
        </p:blipFill>
        <p:spPr bwMode="auto">
          <a:xfrm>
            <a:off x="7299959" y="2827423"/>
            <a:ext cx="2710233" cy="352892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879110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8834868" y="3933371"/>
            <a:ext cx="2823001" cy="2924629"/>
          </a:xfrm>
          <a:prstGeom prst="rect">
            <a:avLst/>
          </a:prstGeom>
        </p:spPr>
      </p:pic>
      <p:sp>
        <p:nvSpPr>
          <p:cNvPr id="2" name="タイトル 1"/>
          <p:cNvSpPr>
            <a:spLocks noGrp="1"/>
          </p:cNvSpPr>
          <p:nvPr>
            <p:ph type="title"/>
          </p:nvPr>
        </p:nvSpPr>
        <p:spPr/>
        <p:txBody>
          <a:bodyPr/>
          <a:lstStyle/>
          <a:p>
            <a:r>
              <a:rPr lang="ja-JP" altLang="en-US" dirty="0"/>
              <a:t>本研究で</a:t>
            </a:r>
            <a:r>
              <a:rPr lang="ja-JP" altLang="en-US" dirty="0" smtClean="0"/>
              <a:t>の</a:t>
            </a:r>
            <a:r>
              <a:rPr lang="en-US" altLang="ja-JP" dirty="0" smtClean="0"/>
              <a:t/>
            </a:r>
            <a:br>
              <a:rPr lang="en-US" altLang="ja-JP" dirty="0" smtClean="0"/>
            </a:br>
            <a:r>
              <a:rPr lang="ja-JP" altLang="en-US" dirty="0" smtClean="0"/>
              <a:t>コンテンツマーケティング</a:t>
            </a:r>
            <a:r>
              <a:rPr lang="ja-JP" altLang="en-US" dirty="0"/>
              <a:t>定義</a:t>
            </a:r>
            <a:br>
              <a:rPr lang="ja-JP" altLang="en-US" dirty="0"/>
            </a:b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t>現状</a:t>
            </a:r>
            <a:r>
              <a:rPr lang="ja-JP" altLang="en-US" dirty="0" smtClean="0"/>
              <a:t>分析</a:t>
            </a:r>
            <a:endParaRPr lang="en-US" altLang="ja-JP" dirty="0" smtClean="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12</a:t>
            </a:fld>
            <a:endParaRPr kumimoji="1" lang="ja-JP" altLang="en-US"/>
          </a:p>
        </p:txBody>
      </p:sp>
      <p:sp>
        <p:nvSpPr>
          <p:cNvPr id="8" name="角丸四角形 7"/>
          <p:cNvSpPr/>
          <p:nvPr/>
        </p:nvSpPr>
        <p:spPr>
          <a:xfrm>
            <a:off x="414051" y="1951126"/>
            <a:ext cx="9055554" cy="2443131"/>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ja-JP" sz="32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消費者</a:t>
            </a:r>
            <a:r>
              <a:rPr kumimoji="0" lang="ja-JP" altLang="en-US" sz="32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の疑問や悩みを解決できるコンテンツを</a:t>
            </a:r>
            <a:endParaRPr kumimoji="0" lang="en-US" altLang="ja-JP" sz="32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32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rPr>
              <a:t>オウンドメディア上で製作・配信すること。</a:t>
            </a:r>
            <a:endParaRPr kumimoji="0" lang="en-US" altLang="ja-JP" sz="3200" b="0" i="0" u="none" strike="noStrike" kern="0" cap="none" spc="0" normalizeH="0" baseline="0" noProof="0" dirty="0" smtClean="0">
              <a:ln>
                <a:noFill/>
              </a:ln>
              <a:solidFill>
                <a:prstClr val="black"/>
              </a:solidFill>
              <a:effectLst/>
              <a:uLnTx/>
              <a:uFillTx/>
              <a:latin typeface="ＭＳ Ｐゴシック" panose="020B0600070205080204" pitchFamily="50" charset="-128"/>
              <a:ea typeface="ＭＳ Ｐゴシック" panose="020B0600070205080204" pitchFamily="50" charset="-128"/>
              <a:cs typeface="+mn-cs"/>
            </a:endParaRPr>
          </a:p>
        </p:txBody>
      </p:sp>
    </p:spTree>
    <p:extLst>
      <p:ext uri="{BB962C8B-B14F-4D97-AF65-F5344CB8AC3E}">
        <p14:creationId xmlns:p14="http://schemas.microsoft.com/office/powerpoint/2010/main" xmlns="" val="3091132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コンテンツマーケティングの種類</a:t>
            </a:r>
            <a:r>
              <a:rPr lang="ja-JP" altLang="en-US" dirty="0"/>
              <a:t>分</a:t>
            </a:r>
            <a:r>
              <a:rPr lang="ja-JP" altLang="en-US" dirty="0" smtClean="0"/>
              <a:t>け</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a:t>
            </a:r>
            <a:r>
              <a:rPr lang="ja-JP" altLang="en-US" dirty="0">
                <a:solidFill>
                  <a:srgbClr val="0E5580">
                    <a:alpha val="60000"/>
                  </a:srgbClr>
                </a:solidFill>
              </a:rPr>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13</a:t>
            </a:fld>
            <a:endParaRPr lang="ja-JP" altLang="en-US">
              <a:solidFill>
                <a:prstClr val="black"/>
              </a:solidFill>
            </a:endParaRPr>
          </a:p>
        </p:txBody>
      </p:sp>
      <p:sp>
        <p:nvSpPr>
          <p:cNvPr id="6" name="角丸四角形 5"/>
          <p:cNvSpPr/>
          <p:nvPr/>
        </p:nvSpPr>
        <p:spPr>
          <a:xfrm>
            <a:off x="156885" y="1063424"/>
            <a:ext cx="3794570" cy="5767682"/>
          </a:xfrm>
          <a:prstGeom prst="roundRect">
            <a:avLst/>
          </a:prstGeom>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lang="ja-JP" altLang="en-US" dirty="0">
              <a:solidFill>
                <a:prstClr val="black"/>
              </a:solidFill>
            </a:endParaRPr>
          </a:p>
        </p:txBody>
      </p:sp>
      <p:sp>
        <p:nvSpPr>
          <p:cNvPr id="7" name="角丸四角形 6"/>
          <p:cNvSpPr/>
          <p:nvPr/>
        </p:nvSpPr>
        <p:spPr>
          <a:xfrm>
            <a:off x="8182804" y="1063424"/>
            <a:ext cx="3794570" cy="5767682"/>
          </a:xfrm>
          <a:prstGeom prst="roundRect">
            <a:avLst/>
          </a:prstGeom>
          <a:ln w="57150"/>
        </p:spPr>
        <p:style>
          <a:lnRef idx="2">
            <a:schemeClr val="accent3"/>
          </a:lnRef>
          <a:fillRef idx="1">
            <a:schemeClr val="lt1"/>
          </a:fillRef>
          <a:effectRef idx="0">
            <a:schemeClr val="accent3"/>
          </a:effectRef>
          <a:fontRef idx="minor">
            <a:schemeClr val="dk1"/>
          </a:fontRef>
        </p:style>
        <p:txBody>
          <a:bodyPr rtlCol="0" anchor="ctr"/>
          <a:lstStyle/>
          <a:p>
            <a:pPr algn="ctr"/>
            <a:endParaRPr lang="ja-JP" altLang="en-US">
              <a:solidFill>
                <a:prstClr val="black"/>
              </a:solidFill>
            </a:endParaRPr>
          </a:p>
        </p:txBody>
      </p:sp>
      <p:sp>
        <p:nvSpPr>
          <p:cNvPr id="8" name="角丸四角形 7"/>
          <p:cNvSpPr/>
          <p:nvPr/>
        </p:nvSpPr>
        <p:spPr>
          <a:xfrm>
            <a:off x="4185273" y="1063424"/>
            <a:ext cx="3794570" cy="5767682"/>
          </a:xfrm>
          <a:prstGeom prst="roundRect">
            <a:avLst/>
          </a:prstGeom>
          <a:ln w="57150"/>
        </p:spPr>
        <p:style>
          <a:lnRef idx="2">
            <a:schemeClr val="accent4"/>
          </a:lnRef>
          <a:fillRef idx="1">
            <a:schemeClr val="lt1"/>
          </a:fillRef>
          <a:effectRef idx="0">
            <a:schemeClr val="accent4"/>
          </a:effectRef>
          <a:fontRef idx="minor">
            <a:schemeClr val="dk1"/>
          </a:fontRef>
        </p:style>
        <p:txBody>
          <a:bodyPr rtlCol="0" anchor="ctr"/>
          <a:lstStyle/>
          <a:p>
            <a:pPr algn="ctr"/>
            <a:endParaRPr lang="ja-JP" altLang="en-US" dirty="0">
              <a:solidFill>
                <a:prstClr val="black"/>
              </a:solidFill>
            </a:endParaRPr>
          </a:p>
        </p:txBody>
      </p:sp>
      <p:sp>
        <p:nvSpPr>
          <p:cNvPr id="9" name="テキスト ボックス 8"/>
          <p:cNvSpPr txBox="1"/>
          <p:nvPr/>
        </p:nvSpPr>
        <p:spPr>
          <a:xfrm>
            <a:off x="641321" y="1308130"/>
            <a:ext cx="2954655" cy="830997"/>
          </a:xfrm>
          <a:prstGeom prst="rect">
            <a:avLst/>
          </a:prstGeom>
          <a:noFill/>
        </p:spPr>
        <p:txBody>
          <a:bodyPr wrap="none" rtlCol="0">
            <a:spAutoFit/>
          </a:bodyPr>
          <a:lstStyle/>
          <a:p>
            <a:pPr algn="ctr"/>
            <a:r>
              <a:rPr lang="ja-JP" altLang="en-US" sz="2400" dirty="0">
                <a:solidFill>
                  <a:prstClr val="black"/>
                </a:solidFill>
              </a:rPr>
              <a:t>会社に関係があって</a:t>
            </a:r>
            <a:endParaRPr lang="en-US" altLang="ja-JP" sz="2400" dirty="0">
              <a:solidFill>
                <a:prstClr val="black"/>
              </a:solidFill>
            </a:endParaRPr>
          </a:p>
          <a:p>
            <a:pPr algn="ctr"/>
            <a:r>
              <a:rPr lang="ja-JP" altLang="en-US" sz="2400" dirty="0">
                <a:solidFill>
                  <a:prstClr val="black"/>
                </a:solidFill>
              </a:rPr>
              <a:t>商品名があるもの</a:t>
            </a:r>
          </a:p>
        </p:txBody>
      </p:sp>
      <p:sp>
        <p:nvSpPr>
          <p:cNvPr id="10" name="テキスト ボックス 9"/>
          <p:cNvSpPr txBox="1"/>
          <p:nvPr/>
        </p:nvSpPr>
        <p:spPr>
          <a:xfrm>
            <a:off x="8444325" y="1286988"/>
            <a:ext cx="3262432" cy="461665"/>
          </a:xfrm>
          <a:prstGeom prst="rect">
            <a:avLst/>
          </a:prstGeom>
          <a:noFill/>
        </p:spPr>
        <p:txBody>
          <a:bodyPr wrap="none" rtlCol="0">
            <a:spAutoFit/>
          </a:bodyPr>
          <a:lstStyle/>
          <a:p>
            <a:pPr algn="ctr"/>
            <a:r>
              <a:rPr lang="ja-JP" altLang="en-US" sz="2400" dirty="0">
                <a:solidFill>
                  <a:prstClr val="black"/>
                </a:solidFill>
              </a:rPr>
              <a:t>会社に関係がないもの</a:t>
            </a:r>
          </a:p>
        </p:txBody>
      </p:sp>
      <p:sp>
        <p:nvSpPr>
          <p:cNvPr id="11" name="テキスト ボックス 10"/>
          <p:cNvSpPr txBox="1"/>
          <p:nvPr/>
        </p:nvSpPr>
        <p:spPr>
          <a:xfrm>
            <a:off x="4649755" y="1308130"/>
            <a:ext cx="2954655" cy="830997"/>
          </a:xfrm>
          <a:prstGeom prst="rect">
            <a:avLst/>
          </a:prstGeom>
          <a:noFill/>
        </p:spPr>
        <p:txBody>
          <a:bodyPr wrap="none" rtlCol="0">
            <a:spAutoFit/>
          </a:bodyPr>
          <a:lstStyle/>
          <a:p>
            <a:pPr algn="ctr"/>
            <a:r>
              <a:rPr lang="ja-JP" altLang="en-US" sz="2400" dirty="0">
                <a:solidFill>
                  <a:prstClr val="black"/>
                </a:solidFill>
              </a:rPr>
              <a:t>会社に関係があって</a:t>
            </a:r>
            <a:endParaRPr lang="en-US" altLang="ja-JP" sz="2400" dirty="0">
              <a:solidFill>
                <a:prstClr val="black"/>
              </a:solidFill>
            </a:endParaRPr>
          </a:p>
          <a:p>
            <a:pPr algn="ctr"/>
            <a:r>
              <a:rPr lang="ja-JP" altLang="en-US" sz="2400" dirty="0">
                <a:solidFill>
                  <a:prstClr val="black"/>
                </a:solidFill>
              </a:rPr>
              <a:t>商品名がないもの</a:t>
            </a:r>
          </a:p>
        </p:txBody>
      </p:sp>
      <p:pic>
        <p:nvPicPr>
          <p:cNvPr id="12" name="図 11"/>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353272" y="2014502"/>
            <a:ext cx="3401796" cy="4498266"/>
          </a:xfrm>
          <a:prstGeom prst="rect">
            <a:avLst/>
          </a:prstGeom>
        </p:spPr>
      </p:pic>
      <p:pic>
        <p:nvPicPr>
          <p:cNvPr id="13" name="図 12"/>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8416622" y="2014502"/>
            <a:ext cx="3387155" cy="4498266"/>
          </a:xfrm>
          <a:prstGeom prst="rect">
            <a:avLst/>
          </a:prstGeom>
        </p:spPr>
      </p:pic>
      <p:pic>
        <p:nvPicPr>
          <p:cNvPr id="15" name="図 14"/>
          <p:cNvPicPr>
            <a:picLocks noChangeAspect="1"/>
          </p:cNvPicPr>
          <p:nvPr/>
        </p:nvPicPr>
        <p:blipFill rotWithShape="1">
          <a:blip r:embed="rId5" cstate="email">
            <a:extLst>
              <a:ext uri="{28A0092B-C50C-407E-A947-70E740481C1C}">
                <a14:useLocalDpi xmlns:a14="http://schemas.microsoft.com/office/drawing/2010/main" xmlns=""/>
              </a:ext>
            </a:extLst>
          </a:blip>
          <a:srcRect/>
          <a:stretch/>
        </p:blipFill>
        <p:spPr>
          <a:xfrm>
            <a:off x="4312279" y="2105723"/>
            <a:ext cx="3539452" cy="4187028"/>
          </a:xfrm>
          <a:prstGeom prst="rect">
            <a:avLst/>
          </a:prstGeom>
        </p:spPr>
      </p:pic>
    </p:spTree>
    <p:extLst>
      <p:ext uri="{BB962C8B-B14F-4D97-AF65-F5344CB8AC3E}">
        <p14:creationId xmlns:p14="http://schemas.microsoft.com/office/powerpoint/2010/main" xmlns="" val="613197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6" name="図 15"/>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489657" y="1330300"/>
            <a:ext cx="2559091" cy="5490413"/>
          </a:xfrm>
          <a:prstGeom prst="rect">
            <a:avLst/>
          </a:prstGeom>
        </p:spPr>
      </p:pic>
      <p:sp>
        <p:nvSpPr>
          <p:cNvPr id="2" name="タイトル 1"/>
          <p:cNvSpPr>
            <a:spLocks noGrp="1"/>
          </p:cNvSpPr>
          <p:nvPr>
            <p:ph type="title"/>
          </p:nvPr>
        </p:nvSpPr>
        <p:spPr/>
        <p:txBody>
          <a:bodyPr/>
          <a:lstStyle/>
          <a:p>
            <a:r>
              <a:rPr kumimoji="1" lang="ja-JP" altLang="en-US" dirty="0" smtClean="0"/>
              <a:t>会社に関係があって </a:t>
            </a:r>
            <a:r>
              <a:rPr lang="ja-JP" altLang="en-US" dirty="0" smtClean="0"/>
              <a:t>商</a:t>
            </a:r>
            <a:r>
              <a:rPr lang="ja-JP" altLang="en-US" dirty="0"/>
              <a:t>品名</a:t>
            </a:r>
            <a:r>
              <a:rPr lang="ja-JP" altLang="en-US" dirty="0" smtClean="0"/>
              <a:t>があるも</a:t>
            </a:r>
            <a:r>
              <a:rPr lang="ja-JP" altLang="en-US" dirty="0"/>
              <a:t>の</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a:t>
            </a:r>
            <a:r>
              <a:rPr lang="ja-JP" altLang="en-US" dirty="0">
                <a:solidFill>
                  <a:srgbClr val="0E5580">
                    <a:alpha val="60000"/>
                  </a:srgbClr>
                </a:solidFill>
              </a:rPr>
              <a:t>分析</a:t>
            </a:r>
            <a:endParaRPr lang="en-US" altLang="ja-JP" dirty="0" smtClean="0">
              <a:solidFill>
                <a:srgbClr val="0E5580">
                  <a:alpha val="60000"/>
                </a:srgbClr>
              </a:solidFill>
            </a:endParaRP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14</a:t>
            </a:fld>
            <a:endParaRPr lang="ja-JP" altLang="en-US">
              <a:solidFill>
                <a:prstClr val="black"/>
              </a:solidFill>
            </a:endParaRPr>
          </a:p>
        </p:txBody>
      </p:sp>
      <p:cxnSp>
        <p:nvCxnSpPr>
          <p:cNvPr id="8" name="直線コネクタ 7"/>
          <p:cNvCxnSpPr>
            <a:stCxn id="2" idx="1"/>
            <a:endCxn id="2" idx="3"/>
          </p:cNvCxnSpPr>
          <p:nvPr/>
        </p:nvCxnSpPr>
        <p:spPr>
          <a:xfrm>
            <a:off x="646280" y="1152983"/>
            <a:ext cx="9441149" cy="37188"/>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663115" y="2937432"/>
            <a:ext cx="1891647" cy="9627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cxnSp>
        <p:nvCxnSpPr>
          <p:cNvPr id="10" name="直線コネクタ 9"/>
          <p:cNvCxnSpPr/>
          <p:nvPr/>
        </p:nvCxnSpPr>
        <p:spPr>
          <a:xfrm flipV="1">
            <a:off x="663115" y="1388588"/>
            <a:ext cx="2678382" cy="154884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663115" y="3900196"/>
            <a:ext cx="2678382" cy="87014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2554762" y="1410895"/>
            <a:ext cx="7873053" cy="152653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2537927" y="3900196"/>
            <a:ext cx="7889888" cy="87014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14" name="図 13"/>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3341497" y="1368807"/>
            <a:ext cx="7086318" cy="3401538"/>
          </a:xfrm>
          <a:prstGeom prst="rect">
            <a:avLst/>
          </a:prstGeom>
          <a:ln w="19050">
            <a:solidFill>
              <a:srgbClr val="FF0000"/>
            </a:solidFill>
          </a:ln>
        </p:spPr>
      </p:pic>
      <p:sp>
        <p:nvSpPr>
          <p:cNvPr id="6" name="角丸四角形 5"/>
          <p:cNvSpPr/>
          <p:nvPr/>
        </p:nvSpPr>
        <p:spPr>
          <a:xfrm>
            <a:off x="3533192" y="3056792"/>
            <a:ext cx="858416" cy="272224"/>
          </a:xfrm>
          <a:prstGeom prst="round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4612928" y="4075506"/>
            <a:ext cx="858416" cy="272224"/>
          </a:xfrm>
          <a:prstGeom prst="round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6050344" y="5156859"/>
            <a:ext cx="4612160" cy="369332"/>
          </a:xfrm>
          <a:prstGeom prst="rect">
            <a:avLst/>
          </a:prstGeom>
          <a:noFill/>
        </p:spPr>
        <p:txBody>
          <a:bodyPr wrap="none" rtlCol="0">
            <a:spAutoFit/>
          </a:bodyPr>
          <a:lstStyle/>
          <a:p>
            <a:r>
              <a:rPr lang="en-US" altLang="ja-JP" dirty="0">
                <a:solidFill>
                  <a:schemeClr val="bg1"/>
                </a:solidFill>
              </a:rPr>
              <a:t>http://www.kincho.co.jp/soji/index.html</a:t>
            </a:r>
            <a:endParaRPr kumimoji="1" lang="ja-JP" altLang="en-US" dirty="0">
              <a:solidFill>
                <a:schemeClr val="bg1"/>
              </a:solidFill>
            </a:endParaRPr>
          </a:p>
        </p:txBody>
      </p:sp>
      <p:sp>
        <p:nvSpPr>
          <p:cNvPr id="22" name="テキスト ボックス 21"/>
          <p:cNvSpPr txBox="1"/>
          <p:nvPr/>
        </p:nvSpPr>
        <p:spPr>
          <a:xfrm>
            <a:off x="3320902" y="4881642"/>
            <a:ext cx="6630341" cy="369332"/>
          </a:xfrm>
          <a:prstGeom prst="rect">
            <a:avLst/>
          </a:prstGeom>
          <a:noFill/>
        </p:spPr>
        <p:txBody>
          <a:bodyPr wrap="none" rtlCol="0">
            <a:spAutoFit/>
          </a:bodyPr>
          <a:lstStyle/>
          <a:p>
            <a:r>
              <a:rPr kumimoji="1" lang="en-US" altLang="ja-JP" dirty="0" smtClean="0">
                <a:solidFill>
                  <a:schemeClr val="bg1"/>
                </a:solidFill>
              </a:rPr>
              <a:t>KINCHO</a:t>
            </a:r>
            <a:r>
              <a:rPr kumimoji="1" lang="ja-JP" altLang="en-US" dirty="0" smtClean="0">
                <a:solidFill>
                  <a:schemeClr val="bg1"/>
                </a:solidFill>
              </a:rPr>
              <a:t>のお掃除の作法</a:t>
            </a:r>
            <a:r>
              <a:rPr lang="ja-JP" altLang="en-US" dirty="0">
                <a:solidFill>
                  <a:schemeClr val="bg1"/>
                </a:solidFill>
              </a:rPr>
              <a:t>　</a:t>
            </a:r>
            <a:r>
              <a:rPr lang="en-US" altLang="ja-JP" dirty="0" smtClean="0">
                <a:solidFill>
                  <a:schemeClr val="bg1"/>
                </a:solidFill>
              </a:rPr>
              <a:t>『</a:t>
            </a:r>
            <a:r>
              <a:rPr lang="ja-JP" altLang="en-US" dirty="0" smtClean="0">
                <a:solidFill>
                  <a:schemeClr val="bg1"/>
                </a:solidFill>
              </a:rPr>
              <a:t>簡単</a:t>
            </a:r>
            <a:r>
              <a:rPr lang="ja-JP" altLang="en-US" dirty="0">
                <a:solidFill>
                  <a:schemeClr val="bg1"/>
                </a:solidFill>
              </a:rPr>
              <a:t>・キレイにできる網戸</a:t>
            </a:r>
            <a:r>
              <a:rPr lang="ja-JP" altLang="en-US" dirty="0" smtClean="0">
                <a:solidFill>
                  <a:schemeClr val="bg1"/>
                </a:solidFill>
              </a:rPr>
              <a:t>掃除</a:t>
            </a:r>
            <a:r>
              <a:rPr lang="en-US" altLang="ja-JP" dirty="0" smtClean="0">
                <a:solidFill>
                  <a:schemeClr val="bg1"/>
                </a:solidFill>
              </a:rPr>
              <a:t>』</a:t>
            </a:r>
            <a:endParaRPr kumimoji="1" lang="ja-JP" altLang="en-US" dirty="0">
              <a:solidFill>
                <a:schemeClr val="bg1"/>
              </a:solidFill>
            </a:endParaRPr>
          </a:p>
        </p:txBody>
      </p:sp>
    </p:spTree>
    <p:extLst>
      <p:ext uri="{BB962C8B-B14F-4D97-AF65-F5344CB8AC3E}">
        <p14:creationId xmlns:p14="http://schemas.microsoft.com/office/powerpoint/2010/main" xmlns="" val="6290535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rotWithShape="1">
          <a:blip r:embed="rId2" cstate="email">
            <a:extLst>
              <a:ext uri="{28A0092B-C50C-407E-A947-70E740481C1C}">
                <a14:useLocalDpi xmlns:a14="http://schemas.microsoft.com/office/drawing/2010/main" xmlns=""/>
              </a:ext>
            </a:extLst>
          </a:blip>
          <a:srcRect t="-2"/>
          <a:stretch/>
        </p:blipFill>
        <p:spPr>
          <a:xfrm>
            <a:off x="310515" y="1306285"/>
            <a:ext cx="2485795" cy="5326743"/>
          </a:xfrm>
          <a:prstGeom prst="rect">
            <a:avLst/>
          </a:prstGeom>
        </p:spPr>
      </p:pic>
      <p:cxnSp>
        <p:nvCxnSpPr>
          <p:cNvPr id="21" name="直線コネクタ 20"/>
          <p:cNvCxnSpPr/>
          <p:nvPr/>
        </p:nvCxnSpPr>
        <p:spPr>
          <a:xfrm flipV="1">
            <a:off x="1944915" y="1535533"/>
            <a:ext cx="6590770" cy="161622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1944915" y="4165599"/>
            <a:ext cx="6590770" cy="3991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kumimoji="1" lang="ja-JP" altLang="en-US" dirty="0" smtClean="0"/>
              <a:t>会社に関係があって</a:t>
            </a:r>
            <a:r>
              <a:rPr lang="ja-JP" altLang="en-US" dirty="0"/>
              <a:t> </a:t>
            </a:r>
            <a:r>
              <a:rPr lang="ja-JP" altLang="en-US" dirty="0" smtClean="0"/>
              <a:t>商</a:t>
            </a:r>
            <a:r>
              <a:rPr lang="ja-JP" altLang="en-US" dirty="0"/>
              <a:t>品名</a:t>
            </a:r>
            <a:r>
              <a:rPr lang="ja-JP" altLang="en-US" dirty="0" smtClean="0"/>
              <a:t>がないもの</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現状分析</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15</a:t>
            </a:fld>
            <a:endParaRPr lang="ja-JP" altLang="en-US">
              <a:solidFill>
                <a:prstClr val="black"/>
              </a:solidFill>
            </a:endParaRPr>
          </a:p>
        </p:txBody>
      </p:sp>
      <p:pic>
        <p:nvPicPr>
          <p:cNvPr id="10" name="図 9"/>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9162306" y="2054625"/>
            <a:ext cx="2577885" cy="2577885"/>
          </a:xfrm>
          <a:prstGeom prst="rect">
            <a:avLst/>
          </a:prstGeom>
        </p:spPr>
      </p:pic>
      <p:pic>
        <p:nvPicPr>
          <p:cNvPr id="11" name="図 10"/>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3288505" y="1448235"/>
            <a:ext cx="5247180" cy="3107897"/>
          </a:xfrm>
          <a:prstGeom prst="rect">
            <a:avLst/>
          </a:prstGeom>
          <a:ln w="19050">
            <a:solidFill>
              <a:srgbClr val="FF0000"/>
            </a:solidFill>
          </a:ln>
        </p:spPr>
      </p:pic>
      <p:sp>
        <p:nvSpPr>
          <p:cNvPr id="13" name="正方形/長方形 12"/>
          <p:cNvSpPr/>
          <p:nvPr/>
        </p:nvSpPr>
        <p:spPr>
          <a:xfrm>
            <a:off x="325399" y="3118040"/>
            <a:ext cx="1619516" cy="104755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cxnSp>
        <p:nvCxnSpPr>
          <p:cNvPr id="15" name="直線コネクタ 14"/>
          <p:cNvCxnSpPr/>
          <p:nvPr/>
        </p:nvCxnSpPr>
        <p:spPr>
          <a:xfrm flipV="1">
            <a:off x="325399" y="1439668"/>
            <a:ext cx="2963106" cy="167837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325399" y="4131884"/>
            <a:ext cx="2963106" cy="42424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6280" y="1152983"/>
            <a:ext cx="9441149" cy="37188"/>
          </a:xfrm>
          <a:prstGeom prst="line">
            <a:avLst/>
          </a:prstGeom>
          <a:ln w="762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746958" y="4642076"/>
            <a:ext cx="7340471" cy="646331"/>
          </a:xfrm>
          <a:prstGeom prst="rect">
            <a:avLst/>
          </a:prstGeom>
          <a:noFill/>
        </p:spPr>
        <p:txBody>
          <a:bodyPr wrap="none" rtlCol="0">
            <a:spAutoFit/>
          </a:bodyPr>
          <a:lstStyle/>
          <a:p>
            <a:r>
              <a:rPr kumimoji="1" lang="en-US" altLang="ja-JP" dirty="0" smtClean="0">
                <a:solidFill>
                  <a:schemeClr val="bg1"/>
                </a:solidFill>
              </a:rPr>
              <a:t>LION</a:t>
            </a:r>
            <a:r>
              <a:rPr lang="ja-JP" altLang="en-US" dirty="0" smtClean="0">
                <a:solidFill>
                  <a:schemeClr val="bg1"/>
                </a:solidFill>
              </a:rPr>
              <a:t>の</a:t>
            </a:r>
            <a:r>
              <a:rPr lang="en-US" altLang="ja-JP" dirty="0" err="1" smtClean="0">
                <a:solidFill>
                  <a:schemeClr val="bg1"/>
                </a:solidFill>
              </a:rPr>
              <a:t>Lidea</a:t>
            </a:r>
            <a:r>
              <a:rPr lang="en-US" altLang="ja-JP" dirty="0">
                <a:solidFill>
                  <a:schemeClr val="bg1"/>
                </a:solidFill>
              </a:rPr>
              <a:t>(</a:t>
            </a:r>
            <a:r>
              <a:rPr lang="ja-JP" altLang="en-US" dirty="0">
                <a:solidFill>
                  <a:schemeClr val="bg1"/>
                </a:solidFill>
              </a:rPr>
              <a:t>リディア</a:t>
            </a:r>
            <a:r>
              <a:rPr lang="en-US" altLang="ja-JP" dirty="0">
                <a:solidFill>
                  <a:schemeClr val="bg1"/>
                </a:solidFill>
              </a:rPr>
              <a:t>) - </a:t>
            </a:r>
            <a:r>
              <a:rPr lang="ja-JP" altLang="en-US" dirty="0">
                <a:solidFill>
                  <a:schemeClr val="bg1"/>
                </a:solidFill>
              </a:rPr>
              <a:t>くらしとココロに、いろどりを。</a:t>
            </a:r>
          </a:p>
          <a:p>
            <a:r>
              <a:rPr lang="en-US" altLang="ja-JP" dirty="0" smtClean="0">
                <a:solidFill>
                  <a:schemeClr val="bg1"/>
                </a:solidFill>
              </a:rPr>
              <a:t>『</a:t>
            </a:r>
            <a:r>
              <a:rPr lang="ja-JP" altLang="en-US" dirty="0" smtClean="0">
                <a:solidFill>
                  <a:schemeClr val="bg1"/>
                </a:solidFill>
              </a:rPr>
              <a:t>「</a:t>
            </a:r>
            <a:r>
              <a:rPr lang="ja-JP" altLang="en-US" dirty="0">
                <a:solidFill>
                  <a:schemeClr val="bg1"/>
                </a:solidFill>
              </a:rPr>
              <a:t>カビ取り剤」を使って「浴室のカビ掃除」を効果的に行う</a:t>
            </a:r>
            <a:r>
              <a:rPr lang="ja-JP" altLang="en-US" dirty="0" smtClean="0">
                <a:solidFill>
                  <a:schemeClr val="bg1"/>
                </a:solidFill>
              </a:rPr>
              <a:t>方法</a:t>
            </a:r>
            <a:r>
              <a:rPr lang="en-US" altLang="ja-JP" dirty="0" smtClean="0">
                <a:solidFill>
                  <a:schemeClr val="bg1"/>
                </a:solidFill>
              </a:rPr>
              <a:t>』</a:t>
            </a:r>
            <a:endParaRPr kumimoji="1" lang="ja-JP" altLang="en-US" dirty="0">
              <a:solidFill>
                <a:schemeClr val="bg1"/>
              </a:solidFill>
            </a:endParaRPr>
          </a:p>
        </p:txBody>
      </p:sp>
      <p:sp>
        <p:nvSpPr>
          <p:cNvPr id="14" name="テキスト ボックス 13"/>
          <p:cNvSpPr txBox="1"/>
          <p:nvPr/>
        </p:nvSpPr>
        <p:spPr>
          <a:xfrm>
            <a:off x="7547240" y="5241265"/>
            <a:ext cx="2388795" cy="369332"/>
          </a:xfrm>
          <a:prstGeom prst="rect">
            <a:avLst/>
          </a:prstGeom>
          <a:noFill/>
        </p:spPr>
        <p:txBody>
          <a:bodyPr wrap="none" rtlCol="0">
            <a:spAutoFit/>
          </a:bodyPr>
          <a:lstStyle/>
          <a:p>
            <a:r>
              <a:rPr lang="en-US" altLang="ja-JP" dirty="0">
                <a:solidFill>
                  <a:schemeClr val="bg1"/>
                </a:solidFill>
              </a:rPr>
              <a:t>https://</a:t>
            </a:r>
            <a:r>
              <a:rPr lang="en-US" altLang="ja-JP" dirty="0" smtClean="0">
                <a:solidFill>
                  <a:schemeClr val="bg1"/>
                </a:solidFill>
              </a:rPr>
              <a:t>lidea.today/</a:t>
            </a:r>
            <a:endParaRPr kumimoji="1" lang="ja-JP" altLang="en-US" dirty="0">
              <a:solidFill>
                <a:schemeClr val="bg1"/>
              </a:solidFill>
            </a:endParaRPr>
          </a:p>
        </p:txBody>
      </p:sp>
      <p:sp>
        <p:nvSpPr>
          <p:cNvPr id="16" name="正方形/長方形 15"/>
          <p:cNvSpPr/>
          <p:nvPr/>
        </p:nvSpPr>
        <p:spPr>
          <a:xfrm>
            <a:off x="4933950" y="2381250"/>
            <a:ext cx="1181100" cy="152400"/>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7204340" y="2372538"/>
            <a:ext cx="685800" cy="180975"/>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3686175" y="3118040"/>
            <a:ext cx="828675" cy="225527"/>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13409809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469684" y="1316560"/>
            <a:ext cx="2122212" cy="5392470"/>
          </a:xfrm>
          <a:prstGeom prst="rect">
            <a:avLst/>
          </a:prstGeom>
        </p:spPr>
      </p:pic>
      <p:cxnSp>
        <p:nvCxnSpPr>
          <p:cNvPr id="15" name="直線コネクタ 14"/>
          <p:cNvCxnSpPr/>
          <p:nvPr/>
        </p:nvCxnSpPr>
        <p:spPr>
          <a:xfrm>
            <a:off x="2524502" y="2462965"/>
            <a:ext cx="7044833" cy="28041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p:nvPr>
        </p:nvSpPr>
        <p:spPr/>
        <p:txBody>
          <a:bodyPr/>
          <a:lstStyle/>
          <a:p>
            <a:r>
              <a:rPr kumimoji="1" lang="ja-JP" altLang="en-US" dirty="0" smtClean="0"/>
              <a:t>会社に関係が</a:t>
            </a:r>
            <a:r>
              <a:rPr lang="ja-JP" altLang="en-US" dirty="0" smtClean="0"/>
              <a:t>ないもの</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a:t>
            </a:r>
            <a:r>
              <a:rPr lang="ja-JP" altLang="en-US" dirty="0">
                <a:solidFill>
                  <a:srgbClr val="0E5580">
                    <a:alpha val="60000"/>
                  </a:srgbClr>
                </a:solidFill>
              </a:rPr>
              <a:t>分析</a:t>
            </a:r>
            <a:endParaRPr lang="en-US" altLang="ja-JP" dirty="0" smtClean="0">
              <a:solidFill>
                <a:srgbClr val="0E5580">
                  <a:alpha val="60000"/>
                </a:srgbClr>
              </a:solidFill>
            </a:endParaRP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16</a:t>
            </a:fld>
            <a:endParaRPr lang="ja-JP" altLang="en-US">
              <a:solidFill>
                <a:prstClr val="black"/>
              </a:solidFill>
            </a:endParaRPr>
          </a:p>
        </p:txBody>
      </p:sp>
      <p:sp>
        <p:nvSpPr>
          <p:cNvPr id="9" name="正方形/長方形 8"/>
          <p:cNvSpPr/>
          <p:nvPr/>
        </p:nvSpPr>
        <p:spPr>
          <a:xfrm>
            <a:off x="443079" y="1325630"/>
            <a:ext cx="2081422" cy="11373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cxnSp>
        <p:nvCxnSpPr>
          <p:cNvPr id="11" name="直線コネクタ 10"/>
          <p:cNvCxnSpPr/>
          <p:nvPr/>
        </p:nvCxnSpPr>
        <p:spPr>
          <a:xfrm>
            <a:off x="2524502" y="1325630"/>
            <a:ext cx="7044833" cy="7887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443080" y="2462965"/>
            <a:ext cx="2325412" cy="280413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a:off x="443080" y="1325630"/>
            <a:ext cx="2325412" cy="5198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a:off x="646280" y="1152983"/>
            <a:ext cx="5464234" cy="22674"/>
          </a:xfrm>
          <a:prstGeom prst="line">
            <a:avLst/>
          </a:prstGeom>
          <a:ln w="7620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7" name="図 6"/>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2768492" y="1377611"/>
            <a:ext cx="6800843" cy="3889485"/>
          </a:xfrm>
          <a:prstGeom prst="rect">
            <a:avLst/>
          </a:prstGeom>
          <a:ln w="19050">
            <a:solidFill>
              <a:srgbClr val="FF0000"/>
            </a:solidFill>
          </a:ln>
        </p:spPr>
      </p:pic>
      <p:sp>
        <p:nvSpPr>
          <p:cNvPr id="16" name="正方形/長方形 15"/>
          <p:cNvSpPr/>
          <p:nvPr/>
        </p:nvSpPr>
        <p:spPr>
          <a:xfrm>
            <a:off x="4207056" y="2109381"/>
            <a:ext cx="3962400" cy="3057525"/>
          </a:xfrm>
          <a:prstGeom prst="rect">
            <a:avLst/>
          </a:prstGeom>
          <a:solidFill>
            <a:srgbClr val="FF0000">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0" name="図 19"/>
          <p:cNvPicPr>
            <a:picLocks noChangeAspect="1"/>
          </p:cNvPicPr>
          <p:nvPr/>
        </p:nvPicPr>
        <p:blipFill rotWithShape="1">
          <a:blip r:embed="rId5" cstate="email">
            <a:extLst>
              <a:ext uri="{28A0092B-C50C-407E-A947-70E740481C1C}">
                <a14:useLocalDpi xmlns:a14="http://schemas.microsoft.com/office/drawing/2010/main" xmlns=""/>
              </a:ext>
            </a:extLst>
          </a:blip>
          <a:srcRect r="-2606"/>
          <a:stretch/>
        </p:blipFill>
        <p:spPr>
          <a:xfrm>
            <a:off x="10199495" y="2402125"/>
            <a:ext cx="1714500" cy="1103086"/>
          </a:xfrm>
          <a:prstGeom prst="rect">
            <a:avLst/>
          </a:prstGeom>
        </p:spPr>
      </p:pic>
      <p:pic>
        <p:nvPicPr>
          <p:cNvPr id="21" name="図 20"/>
          <p:cNvPicPr>
            <a:picLocks noChangeAspect="1"/>
          </p:cNvPicPr>
          <p:nvPr/>
        </p:nvPicPr>
        <p:blipFill rotWithShape="1">
          <a:blip r:embed="rId6" cstate="email">
            <a:extLst>
              <a:ext uri="{28A0092B-C50C-407E-A947-70E740481C1C}">
                <a14:useLocalDpi xmlns:a14="http://schemas.microsoft.com/office/drawing/2010/main" xmlns=""/>
              </a:ext>
            </a:extLst>
          </a:blip>
          <a:srcRect/>
          <a:stretch/>
        </p:blipFill>
        <p:spPr>
          <a:xfrm>
            <a:off x="10336409" y="3839040"/>
            <a:ext cx="1714500" cy="1436915"/>
          </a:xfrm>
          <a:prstGeom prst="rect">
            <a:avLst/>
          </a:prstGeom>
        </p:spPr>
      </p:pic>
      <p:sp>
        <p:nvSpPr>
          <p:cNvPr id="27" name="テキスト ボックス 26"/>
          <p:cNvSpPr txBox="1"/>
          <p:nvPr/>
        </p:nvSpPr>
        <p:spPr>
          <a:xfrm>
            <a:off x="4871468" y="5386345"/>
            <a:ext cx="5052255" cy="369332"/>
          </a:xfrm>
          <a:prstGeom prst="rect">
            <a:avLst/>
          </a:prstGeom>
          <a:noFill/>
        </p:spPr>
        <p:txBody>
          <a:bodyPr wrap="square" rtlCol="0">
            <a:spAutoFit/>
          </a:bodyPr>
          <a:lstStyle/>
          <a:p>
            <a:r>
              <a:rPr lang="ja-JP" altLang="en-US" dirty="0" smtClean="0">
                <a:solidFill>
                  <a:schemeClr val="bg1"/>
                </a:solidFill>
              </a:rPr>
              <a:t>無印良品のくらし</a:t>
            </a:r>
            <a:r>
              <a:rPr lang="ja-JP" altLang="en-US" dirty="0">
                <a:solidFill>
                  <a:schemeClr val="bg1"/>
                </a:solidFill>
              </a:rPr>
              <a:t>の良品</a:t>
            </a:r>
            <a:r>
              <a:rPr lang="ja-JP" altLang="en-US" dirty="0" smtClean="0">
                <a:solidFill>
                  <a:schemeClr val="bg1"/>
                </a:solidFill>
              </a:rPr>
              <a:t>研究所</a:t>
            </a:r>
            <a:r>
              <a:rPr lang="en-US" altLang="ja-JP" dirty="0" smtClean="0">
                <a:solidFill>
                  <a:schemeClr val="bg1"/>
                </a:solidFill>
              </a:rPr>
              <a:t>『</a:t>
            </a:r>
            <a:r>
              <a:rPr lang="ja-JP" altLang="en-US" dirty="0" smtClean="0">
                <a:solidFill>
                  <a:schemeClr val="bg1"/>
                </a:solidFill>
              </a:rPr>
              <a:t>農業</a:t>
            </a:r>
            <a:r>
              <a:rPr lang="ja-JP" altLang="en-US" dirty="0">
                <a:solidFill>
                  <a:schemeClr val="bg1"/>
                </a:solidFill>
              </a:rPr>
              <a:t>の</a:t>
            </a:r>
            <a:r>
              <a:rPr lang="ja-JP" altLang="en-US" dirty="0" smtClean="0">
                <a:solidFill>
                  <a:schemeClr val="bg1"/>
                </a:solidFill>
              </a:rPr>
              <a:t>行方</a:t>
            </a:r>
            <a:r>
              <a:rPr lang="en-US" altLang="ja-JP" dirty="0" smtClean="0">
                <a:solidFill>
                  <a:schemeClr val="bg1"/>
                </a:solidFill>
              </a:rPr>
              <a:t>』</a:t>
            </a:r>
            <a:endParaRPr kumimoji="1" lang="ja-JP" altLang="en-US" dirty="0">
              <a:solidFill>
                <a:schemeClr val="bg1"/>
              </a:solidFill>
            </a:endParaRPr>
          </a:p>
        </p:txBody>
      </p:sp>
      <p:sp>
        <p:nvSpPr>
          <p:cNvPr id="28" name="テキスト ボックス 27"/>
          <p:cNvSpPr txBox="1"/>
          <p:nvPr/>
        </p:nvSpPr>
        <p:spPr>
          <a:xfrm>
            <a:off x="6701552" y="5703207"/>
            <a:ext cx="3222171" cy="369332"/>
          </a:xfrm>
          <a:prstGeom prst="rect">
            <a:avLst/>
          </a:prstGeom>
          <a:noFill/>
        </p:spPr>
        <p:txBody>
          <a:bodyPr wrap="square" rtlCol="0">
            <a:spAutoFit/>
          </a:bodyPr>
          <a:lstStyle/>
          <a:p>
            <a:r>
              <a:rPr lang="en-US" altLang="ja-JP">
                <a:solidFill>
                  <a:schemeClr val="bg1"/>
                </a:solidFill>
              </a:rPr>
              <a:t>http://www.muji.net/lab/</a:t>
            </a:r>
            <a:endParaRPr kumimoji="1" lang="ja-JP" altLang="en-US" dirty="0">
              <a:solidFill>
                <a:schemeClr val="bg1"/>
              </a:solidFill>
            </a:endParaRPr>
          </a:p>
        </p:txBody>
      </p:sp>
    </p:spTree>
    <p:extLst>
      <p:ext uri="{BB962C8B-B14F-4D97-AF65-F5344CB8AC3E}">
        <p14:creationId xmlns:p14="http://schemas.microsoft.com/office/powerpoint/2010/main" xmlns="" val="13122461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5299" y="539109"/>
            <a:ext cx="9407173" cy="1400530"/>
          </a:xfrm>
        </p:spPr>
        <p:txBody>
          <a:bodyPr/>
          <a:lstStyle/>
          <a:p>
            <a:r>
              <a:rPr lang="ja-JP" altLang="en-US" dirty="0" smtClean="0"/>
              <a:t>今、日本にあふれているのは</a:t>
            </a:r>
            <a:r>
              <a:rPr lang="en-US" altLang="ja-JP" dirty="0" smtClean="0"/>
              <a:t/>
            </a:r>
            <a:br>
              <a:rPr lang="en-US" altLang="ja-JP" dirty="0" smtClean="0"/>
            </a:br>
            <a:r>
              <a:rPr lang="ja-JP" altLang="en-US" dirty="0"/>
              <a:t>会社に関係があって 商品名があるもの</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a:t>
            </a:r>
            <a:r>
              <a:rPr lang="ja-JP" altLang="en-US" dirty="0">
                <a:solidFill>
                  <a:srgbClr val="0E5580">
                    <a:alpha val="60000"/>
                  </a:srgbClr>
                </a:solidFill>
              </a:rPr>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17</a:t>
            </a:fld>
            <a:endParaRPr lang="ja-JP" altLang="en-US">
              <a:solidFill>
                <a:prstClr val="black"/>
              </a:solidFill>
            </a:endParaRPr>
          </a:p>
        </p:txBody>
      </p:sp>
      <p:cxnSp>
        <p:nvCxnSpPr>
          <p:cNvPr id="6" name="直線コネクタ 5"/>
          <p:cNvCxnSpPr/>
          <p:nvPr/>
        </p:nvCxnSpPr>
        <p:spPr>
          <a:xfrm>
            <a:off x="611323" y="1864728"/>
            <a:ext cx="9441149" cy="37188"/>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8" name="タイトル 1"/>
          <p:cNvSpPr txBox="1">
            <a:spLocks/>
          </p:cNvSpPr>
          <p:nvPr/>
        </p:nvSpPr>
        <p:spPr>
          <a:xfrm>
            <a:off x="754821" y="5147395"/>
            <a:ext cx="940717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4200" b="0" i="0" kern="1200">
                <a:solidFill>
                  <a:srgbClr val="0A3C5A"/>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t>会社に関係があって 商品名があるもの</a:t>
            </a:r>
            <a:endParaRPr lang="en-US" altLang="ja-JP" dirty="0" smtClean="0"/>
          </a:p>
          <a:p>
            <a:r>
              <a:rPr lang="ja-JP" altLang="en-US" dirty="0" smtClean="0"/>
              <a:t>に注目します！！</a:t>
            </a:r>
            <a:endParaRPr lang="ja-JP" altLang="en-US" dirty="0"/>
          </a:p>
        </p:txBody>
      </p:sp>
      <p:cxnSp>
        <p:nvCxnSpPr>
          <p:cNvPr id="9" name="直線コネクタ 8"/>
          <p:cNvCxnSpPr/>
          <p:nvPr/>
        </p:nvCxnSpPr>
        <p:spPr>
          <a:xfrm>
            <a:off x="754821" y="5773339"/>
            <a:ext cx="9441149" cy="37188"/>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pic>
        <p:nvPicPr>
          <p:cNvPr id="10" name="図 9"/>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8223473" y="2543050"/>
            <a:ext cx="3657997" cy="2431184"/>
          </a:xfrm>
          <a:prstGeom prst="rect">
            <a:avLst/>
          </a:prstGeom>
        </p:spPr>
      </p:pic>
      <p:pic>
        <p:nvPicPr>
          <p:cNvPr id="11" name="図 10"/>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4427286" y="2403174"/>
            <a:ext cx="3620149" cy="2571060"/>
          </a:xfrm>
          <a:prstGeom prst="rect">
            <a:avLst/>
          </a:prstGeom>
        </p:spPr>
      </p:pic>
      <p:pic>
        <p:nvPicPr>
          <p:cNvPr id="12" name="図 11"/>
          <p:cNvPicPr>
            <a:picLocks noChangeAspect="1"/>
          </p:cNvPicPr>
          <p:nvPr/>
        </p:nvPicPr>
        <p:blipFill rotWithShape="1">
          <a:blip r:embed="rId5" cstate="email">
            <a:extLst>
              <a:ext uri="{28A0092B-C50C-407E-A947-70E740481C1C}">
                <a14:useLocalDpi xmlns:a14="http://schemas.microsoft.com/office/drawing/2010/main" xmlns=""/>
              </a:ext>
            </a:extLst>
          </a:blip>
          <a:srcRect r="2686" b="3281"/>
          <a:stretch/>
        </p:blipFill>
        <p:spPr>
          <a:xfrm>
            <a:off x="268547" y="2666464"/>
            <a:ext cx="4158739" cy="2307770"/>
          </a:xfrm>
          <a:prstGeom prst="rect">
            <a:avLst/>
          </a:prstGeom>
        </p:spPr>
      </p:pic>
    </p:spTree>
    <p:extLst>
      <p:ext uri="{BB962C8B-B14F-4D97-AF65-F5344CB8AC3E}">
        <p14:creationId xmlns:p14="http://schemas.microsoft.com/office/powerpoint/2010/main" xmlns="" val="13831930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smtClean="0"/>
              <a:t>現状</a:t>
            </a:r>
            <a:r>
              <a:rPr lang="ja-JP" altLang="en-US" dirty="0"/>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18</a:t>
            </a:fld>
            <a:endParaRPr kumimoji="1" lang="ja-JP" altLang="en-US"/>
          </a:p>
        </p:txBody>
      </p:sp>
      <p:sp>
        <p:nvSpPr>
          <p:cNvPr id="7" name="雲形吹き出し 6"/>
          <p:cNvSpPr/>
          <p:nvPr/>
        </p:nvSpPr>
        <p:spPr>
          <a:xfrm>
            <a:off x="4147279" y="389745"/>
            <a:ext cx="6086007" cy="3013023"/>
          </a:xfrm>
          <a:prstGeom prst="cloudCallout">
            <a:avLst>
              <a:gd name="adj1" fmla="val -45217"/>
              <a:gd name="adj2" fmla="val 60012"/>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3200" dirty="0">
                <a:solidFill>
                  <a:prstClr val="black"/>
                </a:solidFill>
              </a:rPr>
              <a:t>商品名に何か関係があるのでは・・・？</a:t>
            </a:r>
          </a:p>
        </p:txBody>
      </p:sp>
      <p:pic>
        <p:nvPicPr>
          <p:cNvPr id="2" name="図 1"/>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1442179" y="3607253"/>
            <a:ext cx="2705100" cy="2952750"/>
          </a:xfrm>
          <a:prstGeom prst="rect">
            <a:avLst/>
          </a:prstGeom>
        </p:spPr>
      </p:pic>
    </p:spTree>
    <p:extLst>
      <p:ext uri="{BB962C8B-B14F-4D97-AF65-F5344CB8AC3E}">
        <p14:creationId xmlns:p14="http://schemas.microsoft.com/office/powerpoint/2010/main" xmlns="" val="2934656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smtClean="0"/>
              <a:t>現状分析</a:t>
            </a:r>
            <a:endParaRPr lang="ja-JP" altLang="en-US"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19</a:t>
            </a:fld>
            <a:endParaRPr kumimoji="1" lang="ja-JP" altLang="en-US"/>
          </a:p>
        </p:txBody>
      </p:sp>
      <p:sp>
        <p:nvSpPr>
          <p:cNvPr id="7" name="テキスト ボックス 6"/>
          <p:cNvSpPr txBox="1"/>
          <p:nvPr/>
        </p:nvSpPr>
        <p:spPr>
          <a:xfrm>
            <a:off x="226442" y="6089416"/>
            <a:ext cx="2221230" cy="646331"/>
          </a:xfrm>
          <a:prstGeom prst="rect">
            <a:avLst/>
          </a:prstGeom>
          <a:noFill/>
        </p:spPr>
        <p:txBody>
          <a:bodyPr wrap="square" rtlCol="0">
            <a:spAutoFit/>
          </a:bodyPr>
          <a:lstStyle/>
          <a:p>
            <a:pPr algn="ctr"/>
            <a:r>
              <a:rPr lang="ja-JP" altLang="en-US" b="1" dirty="0">
                <a:solidFill>
                  <a:prstClr val="black"/>
                </a:solidFill>
                <a:latin typeface="Calibri" panose="020F0502020204030204"/>
                <a:ea typeface="ＭＳ Ｐゴシック" panose="020B0600070205080204" pitchFamily="50" charset="-128"/>
              </a:rPr>
              <a:t>㈱イノーバ　前ＣＴＯ</a:t>
            </a:r>
            <a:endParaRPr lang="en-US" altLang="ja-JP" b="1" dirty="0">
              <a:solidFill>
                <a:prstClr val="black"/>
              </a:solidFill>
              <a:latin typeface="Calibri" panose="020F0502020204030204"/>
              <a:ea typeface="ＭＳ Ｐゴシック" panose="020B0600070205080204" pitchFamily="50" charset="-128"/>
            </a:endParaRPr>
          </a:p>
          <a:p>
            <a:pPr algn="ctr"/>
            <a:r>
              <a:rPr lang="ja-JP" altLang="en-US" b="1" dirty="0">
                <a:solidFill>
                  <a:prstClr val="black"/>
                </a:solidFill>
                <a:latin typeface="Calibri" panose="020F0502020204030204"/>
                <a:ea typeface="ＭＳ Ｐゴシック" panose="020B0600070205080204" pitchFamily="50" charset="-128"/>
              </a:rPr>
              <a:t>佐藤　公哉さん</a:t>
            </a:r>
          </a:p>
        </p:txBody>
      </p:sp>
      <p:sp>
        <p:nvSpPr>
          <p:cNvPr id="8" name="円形吹き出し 7"/>
          <p:cNvSpPr/>
          <p:nvPr/>
        </p:nvSpPr>
        <p:spPr>
          <a:xfrm>
            <a:off x="437164" y="1063424"/>
            <a:ext cx="5714254" cy="1959684"/>
          </a:xfrm>
          <a:prstGeom prst="wedgeEllipseCallout">
            <a:avLst>
              <a:gd name="adj1" fmla="val -26666"/>
              <a:gd name="adj2" fmla="val 80954"/>
            </a:avLst>
          </a:prstGeom>
          <a:solidFill>
            <a:sysClr val="window" lastClr="FFFFFF"/>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コンテンツは、「情報提供の為の場</a:t>
            </a:r>
            <a:r>
              <a:rPr kumimoji="0" lang="ja-JP" altLang="en-US"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a:t>
            </a:r>
            <a:endParaRPr kumimoji="0" lang="en-US" altLang="ja-JP"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で</a:t>
            </a:r>
            <a:r>
              <a:rPr kumimoji="0" lang="ja-JP" altLang="en-US" sz="20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あり、消費者の判断材料の一つなので、</a:t>
            </a:r>
            <a:r>
              <a:rPr kumimoji="0" lang="ja-JP" altLang="en-US" sz="2000" b="0" i="0" u="sng"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売り込みは不必要！</a:t>
            </a:r>
            <a:endParaRPr kumimoji="0" lang="en-US" altLang="ja-JP" sz="2000" b="0" i="0" u="sng"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売り込みをしているコンテンツは</a:t>
            </a:r>
            <a:endParaRPr kumimoji="0" lang="en-US" altLang="ja-JP" sz="20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2000" b="0" i="0" u="none" strike="noStrike" kern="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rPr>
              <a:t>コンテンツとして「不自然さ」を感じる。</a:t>
            </a:r>
          </a:p>
        </p:txBody>
      </p:sp>
      <p:sp>
        <p:nvSpPr>
          <p:cNvPr id="3" name="テキスト ボックス 2"/>
          <p:cNvSpPr txBox="1"/>
          <p:nvPr/>
        </p:nvSpPr>
        <p:spPr>
          <a:xfrm>
            <a:off x="6267796" y="2808797"/>
            <a:ext cx="5724644" cy="2308324"/>
          </a:xfrm>
          <a:prstGeom prst="rect">
            <a:avLst/>
          </a:prstGeom>
          <a:noFill/>
        </p:spPr>
        <p:txBody>
          <a:bodyPr wrap="none" rtlCol="0">
            <a:spAutoFit/>
          </a:bodyPr>
          <a:lstStyle/>
          <a:p>
            <a:r>
              <a:rPr lang="ja-JP" altLang="en-US" dirty="0">
                <a:solidFill>
                  <a:schemeClr val="bg1"/>
                </a:solidFill>
              </a:rPr>
              <a:t>コンテンツマーケティングの総合的な戦略の立案</a:t>
            </a:r>
            <a:r>
              <a:rPr lang="ja-JP" altLang="en-US" dirty="0" smtClean="0">
                <a:solidFill>
                  <a:schemeClr val="bg1"/>
                </a:solidFill>
              </a:rPr>
              <a:t>から</a:t>
            </a:r>
            <a:endParaRPr lang="en-US" altLang="ja-JP" dirty="0" smtClean="0">
              <a:solidFill>
                <a:schemeClr val="bg1"/>
              </a:solidFill>
            </a:endParaRPr>
          </a:p>
          <a:p>
            <a:r>
              <a:rPr lang="ja-JP" altLang="en-US" dirty="0" smtClean="0">
                <a:solidFill>
                  <a:schemeClr val="bg1"/>
                </a:solidFill>
              </a:rPr>
              <a:t>各企業</a:t>
            </a:r>
            <a:r>
              <a:rPr lang="ja-JP" altLang="en-US" dirty="0">
                <a:solidFill>
                  <a:schemeClr val="bg1"/>
                </a:solidFill>
              </a:rPr>
              <a:t>ごとに最適なコンテンツの企画制作まで</a:t>
            </a:r>
            <a:r>
              <a:rPr lang="ja-JP" altLang="en-US" dirty="0" smtClean="0">
                <a:solidFill>
                  <a:schemeClr val="bg1"/>
                </a:solidFill>
              </a:rPr>
              <a:t>、</a:t>
            </a:r>
            <a:endParaRPr lang="en-US" altLang="ja-JP" dirty="0" smtClean="0">
              <a:solidFill>
                <a:schemeClr val="bg1"/>
              </a:solidFill>
            </a:endParaRPr>
          </a:p>
          <a:p>
            <a:r>
              <a:rPr lang="ja-JP" altLang="en-US" dirty="0" smtClean="0">
                <a:solidFill>
                  <a:schemeClr val="bg1"/>
                </a:solidFill>
              </a:rPr>
              <a:t>コンテンツ</a:t>
            </a:r>
            <a:r>
              <a:rPr lang="ja-JP" altLang="en-US" dirty="0">
                <a:solidFill>
                  <a:schemeClr val="bg1"/>
                </a:solidFill>
              </a:rPr>
              <a:t>を活用したビジネスの成長</a:t>
            </a:r>
            <a:r>
              <a:rPr lang="ja-JP" altLang="en-US" dirty="0" smtClean="0">
                <a:solidFill>
                  <a:schemeClr val="bg1"/>
                </a:solidFill>
              </a:rPr>
              <a:t>を</a:t>
            </a:r>
            <a:endParaRPr lang="en-US" altLang="ja-JP" dirty="0" smtClean="0">
              <a:solidFill>
                <a:schemeClr val="bg1"/>
              </a:solidFill>
            </a:endParaRPr>
          </a:p>
          <a:p>
            <a:r>
              <a:rPr lang="ja-JP" altLang="en-US" dirty="0" smtClean="0">
                <a:solidFill>
                  <a:schemeClr val="bg1"/>
                </a:solidFill>
              </a:rPr>
              <a:t>総合的</a:t>
            </a:r>
            <a:r>
              <a:rPr lang="ja-JP" altLang="en-US" dirty="0">
                <a:solidFill>
                  <a:schemeClr val="bg1"/>
                </a:solidFill>
              </a:rPr>
              <a:t>にサポートをするＢｔｏＢ企業</a:t>
            </a:r>
          </a:p>
          <a:p>
            <a:endParaRPr lang="ja-JP" altLang="en-US" dirty="0">
              <a:solidFill>
                <a:schemeClr val="bg1"/>
              </a:solidFill>
            </a:endParaRPr>
          </a:p>
          <a:p>
            <a:r>
              <a:rPr lang="ja-JP" altLang="en-US" dirty="0">
                <a:solidFill>
                  <a:schemeClr val="bg1"/>
                </a:solidFill>
              </a:rPr>
              <a:t>平成</a:t>
            </a:r>
            <a:r>
              <a:rPr lang="en-US" altLang="ja-JP" dirty="0">
                <a:solidFill>
                  <a:schemeClr val="bg1"/>
                </a:solidFill>
              </a:rPr>
              <a:t>23</a:t>
            </a:r>
            <a:r>
              <a:rPr lang="ja-JP" altLang="en-US" dirty="0">
                <a:solidFill>
                  <a:schemeClr val="bg1"/>
                </a:solidFill>
              </a:rPr>
              <a:t>年</a:t>
            </a:r>
            <a:r>
              <a:rPr lang="en-US" altLang="ja-JP" dirty="0">
                <a:solidFill>
                  <a:schemeClr val="bg1"/>
                </a:solidFill>
              </a:rPr>
              <a:t>6</a:t>
            </a:r>
            <a:r>
              <a:rPr lang="ja-JP" altLang="en-US" dirty="0">
                <a:solidFill>
                  <a:schemeClr val="bg1"/>
                </a:solidFill>
              </a:rPr>
              <a:t>月に設立</a:t>
            </a:r>
          </a:p>
          <a:p>
            <a:endParaRPr lang="ja-JP" altLang="en-US" dirty="0">
              <a:solidFill>
                <a:schemeClr val="bg1"/>
              </a:solidFill>
            </a:endParaRPr>
          </a:p>
          <a:p>
            <a:r>
              <a:rPr lang="ja-JP" altLang="en-US" dirty="0">
                <a:solidFill>
                  <a:schemeClr val="bg1"/>
                </a:solidFill>
              </a:rPr>
              <a:t>代表取締役社長ＣＥＯ　宗像　淳氏</a:t>
            </a:r>
          </a:p>
        </p:txBody>
      </p:sp>
      <p:sp>
        <p:nvSpPr>
          <p:cNvPr id="11" name="角丸四角形 10"/>
          <p:cNvSpPr/>
          <p:nvPr/>
        </p:nvSpPr>
        <p:spPr>
          <a:xfrm>
            <a:off x="6306534" y="1190171"/>
            <a:ext cx="5685906" cy="5545576"/>
          </a:xfrm>
          <a:prstGeom prst="roundRect">
            <a:avLst/>
          </a:prstGeom>
          <a:noFill/>
          <a:ln w="38100">
            <a:solidFill>
              <a:schemeClr val="accent6">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3" name="テキスト ボックス 12"/>
          <p:cNvSpPr txBox="1"/>
          <p:nvPr/>
        </p:nvSpPr>
        <p:spPr>
          <a:xfrm>
            <a:off x="6538584" y="1399731"/>
            <a:ext cx="3682418" cy="523220"/>
          </a:xfrm>
          <a:prstGeom prst="rect">
            <a:avLst/>
          </a:prstGeom>
          <a:noFill/>
        </p:spPr>
        <p:txBody>
          <a:bodyPr wrap="none" rtlCol="0">
            <a:spAutoFit/>
          </a:bodyPr>
          <a:lstStyle/>
          <a:p>
            <a:r>
              <a:rPr kumimoji="1" lang="en-US" altLang="ja-JP" sz="2800" dirty="0" smtClean="0">
                <a:solidFill>
                  <a:schemeClr val="bg1"/>
                </a:solidFill>
              </a:rPr>
              <a:t>(</a:t>
            </a:r>
            <a:r>
              <a:rPr kumimoji="1" lang="ja-JP" altLang="en-US" sz="2800" dirty="0" smtClean="0">
                <a:solidFill>
                  <a:schemeClr val="bg1"/>
                </a:solidFill>
              </a:rPr>
              <a:t>株</a:t>
            </a:r>
            <a:r>
              <a:rPr kumimoji="1" lang="en-US" altLang="ja-JP" sz="2800" dirty="0" smtClean="0">
                <a:solidFill>
                  <a:schemeClr val="bg1"/>
                </a:solidFill>
              </a:rPr>
              <a:t>)</a:t>
            </a:r>
            <a:r>
              <a:rPr kumimoji="1" lang="ja-JP" altLang="en-US" sz="2800" dirty="0" smtClean="0">
                <a:solidFill>
                  <a:schemeClr val="bg1"/>
                </a:solidFill>
              </a:rPr>
              <a:t>イノーバとは・・</a:t>
            </a:r>
            <a:endParaRPr kumimoji="1" lang="ja-JP" altLang="en-US" sz="2800" dirty="0">
              <a:solidFill>
                <a:schemeClr val="bg1"/>
              </a:solidFill>
            </a:endParaRPr>
          </a:p>
        </p:txBody>
      </p:sp>
      <p:pic>
        <p:nvPicPr>
          <p:cNvPr id="14" name="図 13"/>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7350753" y="5117121"/>
            <a:ext cx="1542388" cy="1542388"/>
          </a:xfrm>
          <a:prstGeom prst="rect">
            <a:avLst/>
          </a:prstGeom>
        </p:spPr>
      </p:pic>
      <p:pic>
        <p:nvPicPr>
          <p:cNvPr id="15" name="図 14"/>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9687435" y="5097514"/>
            <a:ext cx="1401480" cy="1618072"/>
          </a:xfrm>
          <a:prstGeom prst="rect">
            <a:avLst/>
          </a:prstGeom>
        </p:spPr>
      </p:pic>
      <p:pic>
        <p:nvPicPr>
          <p:cNvPr id="2" name="図 1"/>
          <p:cNvPicPr>
            <a:picLocks noChangeAspect="1"/>
          </p:cNvPicPr>
          <p:nvPr/>
        </p:nvPicPr>
        <p:blipFill>
          <a:blip r:embed="rId5" cstate="print">
            <a:extLst>
              <a:ext uri="{28A0092B-C50C-407E-A947-70E740481C1C}">
                <a14:useLocalDpi xmlns:a14="http://schemas.microsoft.com/office/drawing/2010/main" xmlns=""/>
              </a:ext>
            </a:extLst>
          </a:blip>
          <a:stretch>
            <a:fillRect/>
          </a:stretch>
        </p:blipFill>
        <p:spPr>
          <a:xfrm>
            <a:off x="437164" y="3793891"/>
            <a:ext cx="1800225" cy="2295525"/>
          </a:xfrm>
          <a:prstGeom prst="rect">
            <a:avLst/>
          </a:prstGeom>
        </p:spPr>
      </p:pic>
      <p:pic>
        <p:nvPicPr>
          <p:cNvPr id="6" name="図 5"/>
          <p:cNvPicPr>
            <a:picLocks noChangeAspect="1"/>
          </p:cNvPicPr>
          <p:nvPr/>
        </p:nvPicPr>
        <p:blipFill>
          <a:blip r:embed="rId6" cstate="print">
            <a:extLst>
              <a:ext uri="{28A0092B-C50C-407E-A947-70E740481C1C}">
                <a14:useLocalDpi xmlns:a14="http://schemas.microsoft.com/office/drawing/2010/main" xmlns=""/>
              </a:ext>
            </a:extLst>
          </a:blip>
          <a:stretch>
            <a:fillRect/>
          </a:stretch>
        </p:blipFill>
        <p:spPr>
          <a:xfrm>
            <a:off x="7964232" y="1825903"/>
            <a:ext cx="2370509" cy="982894"/>
          </a:xfrm>
          <a:prstGeom prst="rect">
            <a:avLst/>
          </a:prstGeom>
        </p:spPr>
      </p:pic>
      <p:sp>
        <p:nvSpPr>
          <p:cNvPr id="16" name="タイトル 1"/>
          <p:cNvSpPr>
            <a:spLocks noGrp="1"/>
          </p:cNvSpPr>
          <p:nvPr>
            <p:ph type="title"/>
          </p:nvPr>
        </p:nvSpPr>
        <p:spPr>
          <a:xfrm>
            <a:off x="646280" y="452718"/>
            <a:ext cx="9407173" cy="1400530"/>
          </a:xfrm>
        </p:spPr>
        <p:txBody>
          <a:bodyPr/>
          <a:lstStyle/>
          <a:p>
            <a:r>
              <a:rPr kumimoji="1" lang="ja-JP" altLang="en-US" sz="3600" dirty="0" smtClean="0"/>
              <a:t>コンテンツマーケティングの専門家は・・・</a:t>
            </a:r>
            <a:endParaRPr kumimoji="1" lang="ja-JP" altLang="en-US" sz="3600" dirty="0"/>
          </a:p>
        </p:txBody>
      </p:sp>
    </p:spTree>
    <p:extLst>
      <p:ext uri="{BB962C8B-B14F-4D97-AF65-F5344CB8AC3E}">
        <p14:creationId xmlns:p14="http://schemas.microsoft.com/office/powerpoint/2010/main" xmlns="" val="10145148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研究概要</a:t>
            </a:r>
            <a:endParaRPr kumimoji="1" lang="ja-JP" altLang="en-US" dirty="0"/>
          </a:p>
        </p:txBody>
      </p:sp>
      <p:sp>
        <p:nvSpPr>
          <p:cNvPr id="3" name="コンテンツ プレースホルダー 2"/>
          <p:cNvSpPr>
            <a:spLocks noGrp="1"/>
          </p:cNvSpPr>
          <p:nvPr>
            <p:ph idx="1"/>
          </p:nvPr>
        </p:nvSpPr>
        <p:spPr>
          <a:xfrm>
            <a:off x="1103599" y="2052925"/>
            <a:ext cx="10090059" cy="4195481"/>
          </a:xfrm>
        </p:spPr>
        <p:txBody>
          <a:bodyPr/>
          <a:lstStyle/>
          <a:p>
            <a:pPr>
              <a:buFont typeface="Wingdings" panose="05000000000000000000" pitchFamily="2" charset="2"/>
              <a:buChar char="u"/>
            </a:pPr>
            <a:r>
              <a:rPr lang="ja-JP" altLang="en-US" sz="2400" dirty="0"/>
              <a:t>最近コンテンツマーケティングに力をいれている企業が増えてきた。</a:t>
            </a:r>
            <a:endParaRPr lang="en-US" altLang="ja-JP" sz="2400" dirty="0"/>
          </a:p>
          <a:p>
            <a:pPr>
              <a:buFont typeface="Wingdings" panose="05000000000000000000" pitchFamily="2" charset="2"/>
              <a:buChar char="u"/>
            </a:pPr>
            <a:endParaRPr lang="en-US" altLang="ja-JP" sz="2400" dirty="0"/>
          </a:p>
          <a:p>
            <a:pPr>
              <a:buFont typeface="Wingdings" panose="05000000000000000000" pitchFamily="2" charset="2"/>
              <a:buChar char="u"/>
            </a:pPr>
            <a:r>
              <a:rPr lang="ja-JP" altLang="en-US" sz="2400" dirty="0"/>
              <a:t>本研究ではコンテンツマーケティングにおいて情報提供の条件</a:t>
            </a:r>
            <a:r>
              <a:rPr lang="ja-JP" altLang="en-US" sz="2400" dirty="0" smtClean="0"/>
              <a:t>を</a:t>
            </a:r>
            <a:endParaRPr lang="en-US" altLang="ja-JP" sz="2400" dirty="0" smtClean="0"/>
          </a:p>
          <a:p>
            <a:pPr marL="0" indent="0">
              <a:buNone/>
            </a:pPr>
            <a:r>
              <a:rPr lang="ja-JP" altLang="en-US" sz="2400" dirty="0" smtClean="0"/>
              <a:t> </a:t>
            </a:r>
            <a:r>
              <a:rPr lang="ja-JP" altLang="en-US" sz="2400" dirty="0"/>
              <a:t>　</a:t>
            </a:r>
            <a:r>
              <a:rPr lang="ja-JP" altLang="en-US" sz="2400" dirty="0" smtClean="0"/>
              <a:t>変える</a:t>
            </a:r>
            <a:r>
              <a:rPr lang="ja-JP" altLang="en-US" sz="2400" dirty="0"/>
              <a:t>こと</a:t>
            </a:r>
            <a:r>
              <a:rPr lang="ja-JP" altLang="en-US" sz="2400" dirty="0" smtClean="0"/>
              <a:t>で消費者</a:t>
            </a:r>
            <a:r>
              <a:rPr lang="ja-JP" altLang="en-US" sz="2400" dirty="0"/>
              <a:t>に与える信頼性がどのように変化するのか</a:t>
            </a:r>
            <a:r>
              <a:rPr lang="ja-JP" altLang="en-US" sz="2400" dirty="0" smtClean="0"/>
              <a:t>を</a:t>
            </a:r>
            <a:endParaRPr lang="en-US" altLang="ja-JP" sz="2400" dirty="0" smtClean="0"/>
          </a:p>
          <a:p>
            <a:pPr marL="0" indent="0">
              <a:buNone/>
            </a:pPr>
            <a:r>
              <a:rPr lang="ja-JP" altLang="en-US" sz="2400" dirty="0" smtClean="0"/>
              <a:t> </a:t>
            </a:r>
            <a:r>
              <a:rPr lang="ja-JP" altLang="en-US" sz="2400" dirty="0"/>
              <a:t>　</a:t>
            </a:r>
            <a:r>
              <a:rPr lang="ja-JP" altLang="en-US" sz="2400" dirty="0" smtClean="0"/>
              <a:t>明らか</a:t>
            </a:r>
            <a:r>
              <a:rPr lang="ja-JP" altLang="en-US" sz="2400" dirty="0"/>
              <a:t>にする。</a:t>
            </a:r>
            <a:endParaRPr lang="en-US" altLang="ja-JP" sz="2400" dirty="0"/>
          </a:p>
          <a:p>
            <a:pPr>
              <a:buFont typeface="Wingdings" panose="05000000000000000000" pitchFamily="2" charset="2"/>
              <a:buChar char="u"/>
            </a:pPr>
            <a:endParaRPr kumimoji="1" lang="ja-JP" altLang="en-US"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2</a:t>
            </a:fld>
            <a:endParaRPr kumimoji="1" lang="ja-JP" altLang="en-US"/>
          </a:p>
        </p:txBody>
      </p:sp>
    </p:spTree>
    <p:extLst>
      <p:ext uri="{BB962C8B-B14F-4D97-AF65-F5344CB8AC3E}">
        <p14:creationId xmlns:p14="http://schemas.microsoft.com/office/powerpoint/2010/main" xmlns="" val="8952352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083223" y="1095464"/>
            <a:ext cx="8948872" cy="1872778"/>
          </a:xfrm>
        </p:spPr>
        <p:txBody>
          <a:bodyPr>
            <a:normAutofit/>
          </a:bodyPr>
          <a:lstStyle/>
          <a:p>
            <a:pPr>
              <a:buFont typeface="Wingdings" panose="05000000000000000000" pitchFamily="2" charset="2"/>
              <a:buChar char="u"/>
            </a:pPr>
            <a:r>
              <a:rPr lang="ja-JP" altLang="en-US" dirty="0">
                <a:solidFill>
                  <a:schemeClr val="bg1"/>
                </a:solidFill>
              </a:rPr>
              <a:t>基本的に</a:t>
            </a:r>
            <a:r>
              <a:rPr lang="ja-JP" altLang="en-US" u="sng" dirty="0">
                <a:solidFill>
                  <a:schemeClr val="bg1"/>
                </a:solidFill>
              </a:rPr>
              <a:t>販売行為は抜き</a:t>
            </a:r>
            <a:r>
              <a:rPr lang="ja-JP" altLang="en-US" dirty="0">
                <a:solidFill>
                  <a:schemeClr val="bg1"/>
                </a:solidFill>
              </a:rPr>
              <a:t>で顧客とコミュニケーションする技術のこと。</a:t>
            </a:r>
          </a:p>
          <a:p>
            <a:pPr>
              <a:buFont typeface="Wingdings" panose="05000000000000000000" pitchFamily="2" charset="2"/>
              <a:buChar char="u"/>
            </a:pPr>
            <a:endParaRPr lang="ja-JP" altLang="en-US" dirty="0">
              <a:solidFill>
                <a:schemeClr val="bg1"/>
              </a:solidFill>
            </a:endParaRPr>
          </a:p>
          <a:p>
            <a:pPr>
              <a:buFont typeface="Wingdings" panose="05000000000000000000" pitchFamily="2" charset="2"/>
              <a:buChar char="u"/>
            </a:pPr>
            <a:r>
              <a:rPr lang="ja-JP" altLang="en-US" dirty="0">
                <a:solidFill>
                  <a:schemeClr val="bg1"/>
                </a:solidFill>
              </a:rPr>
              <a:t>自分たちの</a:t>
            </a:r>
            <a:r>
              <a:rPr lang="ja-JP" altLang="en-US" u="sng" dirty="0">
                <a:solidFill>
                  <a:schemeClr val="bg1"/>
                </a:solidFill>
              </a:rPr>
              <a:t>製品やサービスを売り込むのではなく、買い手の知識欲を高めるような、あるいは楽しませるような情報を伝えること</a:t>
            </a:r>
            <a:r>
              <a:rPr lang="ja-JP" altLang="en-US" dirty="0">
                <a:solidFill>
                  <a:schemeClr val="bg1"/>
                </a:solidFill>
              </a:rPr>
              <a:t>で、エモーショナルな関係を築こうとするものだ。</a:t>
            </a:r>
          </a:p>
          <a:p>
            <a:pPr algn="r">
              <a:buFont typeface="Wingdings" panose="05000000000000000000" pitchFamily="2" charset="2"/>
              <a:buChar char="u"/>
            </a:pP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現状分析</a:t>
            </a:r>
            <a:endParaRPr lang="ja-JP" altLang="en-US" dirty="0">
              <a:solidFill>
                <a:srgbClr val="0E5580">
                  <a:alpha val="60000"/>
                </a:srgbClr>
              </a:solidFill>
            </a:endParaRP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20</a:t>
            </a:fld>
            <a:endParaRPr lang="ja-JP" altLang="en-US">
              <a:solidFill>
                <a:prstClr val="black"/>
              </a:solidFill>
            </a:endParaRPr>
          </a:p>
        </p:txBody>
      </p:sp>
      <p:sp>
        <p:nvSpPr>
          <p:cNvPr id="2" name="テキスト ボックス 1"/>
          <p:cNvSpPr txBox="1"/>
          <p:nvPr/>
        </p:nvSpPr>
        <p:spPr>
          <a:xfrm>
            <a:off x="669896" y="3064156"/>
            <a:ext cx="10523763" cy="2508488"/>
          </a:xfrm>
          <a:prstGeom prst="flowChartAlternateProcess">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defTabSz="457200">
              <a:spcBef>
                <a:spcPts val="1000"/>
              </a:spcBef>
              <a:buClr>
                <a:srgbClr val="ACD433"/>
              </a:buClr>
              <a:buSzPct val="80000"/>
            </a:pPr>
            <a:r>
              <a:rPr lang="ja-JP" altLang="en-US" sz="2800" b="1" dirty="0" smtClean="0">
                <a:solidFill>
                  <a:prstClr val="black"/>
                </a:solidFill>
                <a:latin typeface="メイリオ" panose="020B0604030504040204" pitchFamily="50" charset="-128"/>
              </a:rPr>
              <a:t>定義</a:t>
            </a:r>
            <a:endParaRPr lang="en-US" altLang="ja-JP" sz="2800" b="1" dirty="0" smtClean="0">
              <a:solidFill>
                <a:prstClr val="black"/>
              </a:solidFill>
              <a:latin typeface="メイリオ" panose="020B0604030504040204" pitchFamily="50" charset="-128"/>
            </a:endParaRPr>
          </a:p>
          <a:p>
            <a:pPr defTabSz="457200">
              <a:spcBef>
                <a:spcPts val="1000"/>
              </a:spcBef>
              <a:buClr>
                <a:srgbClr val="ACD433"/>
              </a:buClr>
              <a:buSzPct val="80000"/>
            </a:pPr>
            <a:r>
              <a:rPr lang="ja-JP" altLang="en-US" sz="2000" dirty="0" smtClean="0">
                <a:solidFill>
                  <a:prstClr val="black"/>
                </a:solidFill>
              </a:rPr>
              <a:t>有益</a:t>
            </a:r>
            <a:r>
              <a:rPr lang="ja-JP" altLang="en-US" sz="2000" dirty="0">
                <a:solidFill>
                  <a:prstClr val="black"/>
                </a:solidFill>
              </a:rPr>
              <a:t>で説得力のあるコンテンツを制作、配信することによって明確に定義</a:t>
            </a:r>
            <a:r>
              <a:rPr lang="ja-JP" altLang="en-US" sz="2000" dirty="0" smtClean="0">
                <a:solidFill>
                  <a:prstClr val="black"/>
                </a:solidFill>
              </a:rPr>
              <a:t>、認識された</a:t>
            </a:r>
            <a:endParaRPr lang="en-US" altLang="ja-JP" sz="2000" dirty="0" smtClean="0">
              <a:solidFill>
                <a:prstClr val="black"/>
              </a:solidFill>
            </a:endParaRPr>
          </a:p>
          <a:p>
            <a:pPr defTabSz="457200">
              <a:spcBef>
                <a:spcPts val="1000"/>
              </a:spcBef>
              <a:buClr>
                <a:srgbClr val="ACD433"/>
              </a:buClr>
              <a:buSzPct val="80000"/>
            </a:pPr>
            <a:r>
              <a:rPr lang="ja-JP" altLang="en-US" sz="2000" dirty="0" smtClean="0">
                <a:solidFill>
                  <a:prstClr val="black"/>
                </a:solidFill>
              </a:rPr>
              <a:t>ターゲット</a:t>
            </a:r>
            <a:r>
              <a:rPr lang="ja-JP" altLang="en-US" sz="2000" dirty="0">
                <a:solidFill>
                  <a:prstClr val="black"/>
                </a:solidFill>
              </a:rPr>
              <a:t>・オーディエンスを引き寄せ</a:t>
            </a:r>
            <a:r>
              <a:rPr lang="ja-JP" altLang="en-US" sz="2000" dirty="0" smtClean="0">
                <a:solidFill>
                  <a:prstClr val="black"/>
                </a:solidFill>
              </a:rPr>
              <a:t>、獲得</a:t>
            </a:r>
            <a:r>
              <a:rPr lang="ja-JP" altLang="en-US" sz="2000" dirty="0">
                <a:solidFill>
                  <a:prstClr val="black"/>
                </a:solidFill>
              </a:rPr>
              <a:t>し</a:t>
            </a:r>
            <a:r>
              <a:rPr lang="ja-JP" altLang="en-US" sz="2000" dirty="0" smtClean="0">
                <a:solidFill>
                  <a:prstClr val="black"/>
                </a:solidFill>
              </a:rPr>
              <a:t>、</a:t>
            </a:r>
            <a:endParaRPr lang="en-US" altLang="ja-JP" sz="2000" dirty="0" smtClean="0">
              <a:solidFill>
                <a:prstClr val="black"/>
              </a:solidFill>
            </a:endParaRPr>
          </a:p>
          <a:p>
            <a:pPr defTabSz="457200">
              <a:spcBef>
                <a:spcPts val="1000"/>
              </a:spcBef>
              <a:buClr>
                <a:srgbClr val="ACD433"/>
              </a:buClr>
              <a:buSzPct val="80000"/>
            </a:pPr>
            <a:r>
              <a:rPr lang="ja-JP" altLang="en-US" sz="2000" u="sng" dirty="0" smtClean="0">
                <a:solidFill>
                  <a:prstClr val="black"/>
                </a:solidFill>
              </a:rPr>
              <a:t>エンゲージメント</a:t>
            </a:r>
            <a:r>
              <a:rPr lang="en-US" altLang="ja-JP" sz="2000" u="sng" dirty="0">
                <a:solidFill>
                  <a:prstClr val="black"/>
                </a:solidFill>
              </a:rPr>
              <a:t>(</a:t>
            </a:r>
            <a:r>
              <a:rPr lang="ja-JP" altLang="en-US" sz="2000" u="sng" dirty="0">
                <a:solidFill>
                  <a:prstClr val="black"/>
                </a:solidFill>
              </a:rPr>
              <a:t>信頼関係</a:t>
            </a:r>
            <a:r>
              <a:rPr lang="en-US" altLang="ja-JP" sz="2000" u="sng" dirty="0">
                <a:solidFill>
                  <a:prstClr val="black"/>
                </a:solidFill>
              </a:rPr>
              <a:t>)</a:t>
            </a:r>
            <a:r>
              <a:rPr lang="ja-JP" altLang="en-US" sz="2000" u="sng" dirty="0">
                <a:solidFill>
                  <a:prstClr val="black"/>
                </a:solidFill>
              </a:rPr>
              <a:t>を作りだすためのマーケティングおよびビジネス手法</a:t>
            </a:r>
            <a:r>
              <a:rPr lang="ja-JP" altLang="en-US" sz="2000" u="sng" dirty="0" smtClean="0">
                <a:solidFill>
                  <a:prstClr val="black"/>
                </a:solidFill>
              </a:rPr>
              <a:t>。</a:t>
            </a:r>
            <a:endParaRPr lang="en-US" altLang="ja-JP" sz="2000" u="sng" dirty="0" smtClean="0">
              <a:solidFill>
                <a:prstClr val="black"/>
              </a:solidFill>
            </a:endParaRPr>
          </a:p>
          <a:p>
            <a:pPr defTabSz="457200">
              <a:spcBef>
                <a:spcPts val="1000"/>
              </a:spcBef>
              <a:buClr>
                <a:srgbClr val="ACD433"/>
              </a:buClr>
              <a:buSzPct val="80000"/>
            </a:pPr>
            <a:r>
              <a:rPr lang="ja-JP" altLang="en-US" sz="2000" dirty="0" smtClean="0">
                <a:solidFill>
                  <a:prstClr val="black"/>
                </a:solidFill>
              </a:rPr>
              <a:t>目的</a:t>
            </a:r>
            <a:r>
              <a:rPr lang="ja-JP" altLang="en-US" sz="2000" dirty="0">
                <a:solidFill>
                  <a:prstClr val="black"/>
                </a:solidFill>
              </a:rPr>
              <a:t>は、収益につながる顧客の行動の促進</a:t>
            </a:r>
            <a:r>
              <a:rPr lang="ja-JP" altLang="en-US" sz="2000" dirty="0" smtClean="0">
                <a:solidFill>
                  <a:prstClr val="black"/>
                </a:solidFill>
              </a:rPr>
              <a:t>。</a:t>
            </a:r>
            <a:endParaRPr lang="en-US" altLang="ja-JP" sz="2000" dirty="0">
              <a:solidFill>
                <a:prstClr val="black"/>
              </a:solidFill>
            </a:endParaRPr>
          </a:p>
        </p:txBody>
      </p:sp>
      <p:sp>
        <p:nvSpPr>
          <p:cNvPr id="6" name="テキスト ボックス 5"/>
          <p:cNvSpPr txBox="1"/>
          <p:nvPr/>
        </p:nvSpPr>
        <p:spPr>
          <a:xfrm>
            <a:off x="6943819" y="5639588"/>
            <a:ext cx="4801315" cy="836126"/>
          </a:xfrm>
          <a:prstGeom prst="rect">
            <a:avLst/>
          </a:prstGeom>
          <a:noFill/>
        </p:spPr>
        <p:txBody>
          <a:bodyPr wrap="none" rtlCol="0">
            <a:spAutoFit/>
          </a:bodyPr>
          <a:lstStyle/>
          <a:p>
            <a:pPr algn="r" defTabSz="457200">
              <a:spcBef>
                <a:spcPts val="1000"/>
              </a:spcBef>
              <a:buClr>
                <a:srgbClr val="ACD433"/>
              </a:buClr>
              <a:buSzPct val="80000"/>
            </a:pPr>
            <a:r>
              <a:rPr lang="ja-JP" altLang="en-US" sz="2000" dirty="0">
                <a:solidFill>
                  <a:prstClr val="black"/>
                </a:solidFill>
              </a:rPr>
              <a:t>エピック・コンテンツマーケティング　</a:t>
            </a:r>
          </a:p>
          <a:p>
            <a:pPr algn="r" defTabSz="457200">
              <a:spcBef>
                <a:spcPts val="1000"/>
              </a:spcBef>
              <a:buClr>
                <a:srgbClr val="ACD433"/>
              </a:buClr>
              <a:buSzPct val="80000"/>
            </a:pPr>
            <a:r>
              <a:rPr lang="ja-JP" altLang="en-US" sz="2000" dirty="0">
                <a:solidFill>
                  <a:prstClr val="black"/>
                </a:solidFill>
              </a:rPr>
              <a:t>著：ジョーピュリッジ</a:t>
            </a:r>
          </a:p>
        </p:txBody>
      </p:sp>
      <p:sp>
        <p:nvSpPr>
          <p:cNvPr id="7" name="タイトル 1"/>
          <p:cNvSpPr>
            <a:spLocks noGrp="1"/>
          </p:cNvSpPr>
          <p:nvPr>
            <p:ph type="title"/>
          </p:nvPr>
        </p:nvSpPr>
        <p:spPr>
          <a:xfrm>
            <a:off x="646280" y="452718"/>
            <a:ext cx="9407173" cy="1400530"/>
          </a:xfrm>
        </p:spPr>
        <p:txBody>
          <a:bodyPr/>
          <a:lstStyle/>
          <a:p>
            <a:r>
              <a:rPr kumimoji="1" lang="ja-JP" altLang="en-US" sz="3600" dirty="0" smtClean="0"/>
              <a:t>コンテンツマーケティングの専門家は・・・</a:t>
            </a:r>
            <a:endParaRPr kumimoji="1" lang="ja-JP" altLang="en-US" sz="3600" dirty="0"/>
          </a:p>
        </p:txBody>
      </p:sp>
    </p:spTree>
    <p:extLst>
      <p:ext uri="{BB962C8B-B14F-4D97-AF65-F5344CB8AC3E}">
        <p14:creationId xmlns:p14="http://schemas.microsoft.com/office/powerpoint/2010/main" xmlns="" val="1407752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a:t>
            </a:r>
            <a:r>
              <a:rPr lang="ja-JP" altLang="en-US" dirty="0">
                <a:solidFill>
                  <a:srgbClr val="0E5580">
                    <a:alpha val="60000"/>
                  </a:srgbClr>
                </a:solidFill>
              </a:rPr>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21</a:t>
            </a:fld>
            <a:endParaRPr lang="ja-JP" altLang="en-US">
              <a:solidFill>
                <a:prstClr val="black"/>
              </a:solidFill>
            </a:endParaRPr>
          </a:p>
        </p:txBody>
      </p:sp>
      <p:sp>
        <p:nvSpPr>
          <p:cNvPr id="8" name="正方形/長方形 7"/>
          <p:cNvSpPr/>
          <p:nvPr/>
        </p:nvSpPr>
        <p:spPr>
          <a:xfrm>
            <a:off x="6674124" y="5579862"/>
            <a:ext cx="4519535" cy="646331"/>
          </a:xfrm>
          <a:prstGeom prst="rect">
            <a:avLst/>
          </a:prstGeom>
        </p:spPr>
        <p:txBody>
          <a:bodyPr wrap="square">
            <a:spAutoFit/>
          </a:bodyPr>
          <a:lstStyle/>
          <a:p>
            <a:r>
              <a:rPr lang="en-US" altLang="ja-JP" dirty="0">
                <a:solidFill>
                  <a:srgbClr val="0A3C5A"/>
                </a:solidFill>
              </a:rPr>
              <a:t>http://www.michelin.co.jp/Home/Maps-Guide/Red-guide/History</a:t>
            </a:r>
            <a:endParaRPr lang="ja-JP" altLang="en-US" dirty="0">
              <a:solidFill>
                <a:srgbClr val="0A3C5A"/>
              </a:solidFill>
            </a:endParaRPr>
          </a:p>
        </p:txBody>
      </p:sp>
      <p:sp>
        <p:nvSpPr>
          <p:cNvPr id="9" name="四角形吹き出し 8"/>
          <p:cNvSpPr/>
          <p:nvPr/>
        </p:nvSpPr>
        <p:spPr>
          <a:xfrm>
            <a:off x="6799607" y="2002507"/>
            <a:ext cx="3751592" cy="2133663"/>
          </a:xfrm>
          <a:prstGeom prst="wedgeRectCallout">
            <a:avLst>
              <a:gd name="adj1" fmla="val -59877"/>
              <a:gd name="adj2" fmla="val 69125"/>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dirty="0">
                <a:solidFill>
                  <a:prstClr val="black"/>
                </a:solidFill>
              </a:rPr>
              <a:t>ミシュランはタイヤの会社だが</a:t>
            </a:r>
            <a:r>
              <a:rPr lang="ja-JP" altLang="en-US" dirty="0" smtClean="0">
                <a:solidFill>
                  <a:prstClr val="black"/>
                </a:solidFill>
              </a:rPr>
              <a:t>、</a:t>
            </a:r>
            <a:endParaRPr lang="en-US" altLang="ja-JP" dirty="0" smtClean="0">
              <a:solidFill>
                <a:prstClr val="black"/>
              </a:solidFill>
            </a:endParaRPr>
          </a:p>
          <a:p>
            <a:pPr algn="ctr"/>
            <a:r>
              <a:rPr lang="ja-JP" altLang="en-US" dirty="0" smtClean="0">
                <a:solidFill>
                  <a:prstClr val="black"/>
                </a:solidFill>
              </a:rPr>
              <a:t>もっと</a:t>
            </a:r>
            <a:r>
              <a:rPr lang="ja-JP" altLang="en-US" dirty="0">
                <a:solidFill>
                  <a:prstClr val="black"/>
                </a:solidFill>
              </a:rPr>
              <a:t>車に乗って欲しいと</a:t>
            </a:r>
            <a:r>
              <a:rPr lang="ja-JP" altLang="en-US" dirty="0" smtClean="0">
                <a:solidFill>
                  <a:prstClr val="black"/>
                </a:solidFill>
              </a:rPr>
              <a:t>いう</a:t>
            </a:r>
            <a:endParaRPr lang="en-US" altLang="ja-JP" dirty="0" smtClean="0">
              <a:solidFill>
                <a:prstClr val="black"/>
              </a:solidFill>
            </a:endParaRPr>
          </a:p>
          <a:p>
            <a:pPr algn="ctr"/>
            <a:r>
              <a:rPr lang="ja-JP" altLang="en-US" dirty="0" smtClean="0">
                <a:solidFill>
                  <a:prstClr val="black"/>
                </a:solidFill>
              </a:rPr>
              <a:t>気持ち</a:t>
            </a:r>
            <a:r>
              <a:rPr lang="ja-JP" altLang="en-US" dirty="0">
                <a:solidFill>
                  <a:prstClr val="black"/>
                </a:solidFill>
              </a:rPr>
              <a:t>からミシュランガイド</a:t>
            </a:r>
            <a:r>
              <a:rPr lang="ja-JP" altLang="en-US" dirty="0" smtClean="0">
                <a:solidFill>
                  <a:prstClr val="black"/>
                </a:solidFill>
              </a:rPr>
              <a:t>を</a:t>
            </a:r>
            <a:endParaRPr lang="en-US" altLang="ja-JP" dirty="0" smtClean="0">
              <a:solidFill>
                <a:prstClr val="black"/>
              </a:solidFill>
            </a:endParaRPr>
          </a:p>
          <a:p>
            <a:pPr algn="ctr"/>
            <a:r>
              <a:rPr lang="ja-JP" altLang="en-US" dirty="0" smtClean="0">
                <a:solidFill>
                  <a:prstClr val="black"/>
                </a:solidFill>
              </a:rPr>
              <a:t>作成</a:t>
            </a:r>
            <a:r>
              <a:rPr lang="ja-JP" altLang="en-US" dirty="0">
                <a:solidFill>
                  <a:prstClr val="black"/>
                </a:solidFill>
              </a:rPr>
              <a:t>。車に乗って多くの場所</a:t>
            </a:r>
            <a:r>
              <a:rPr lang="ja-JP" altLang="en-US" dirty="0" smtClean="0">
                <a:solidFill>
                  <a:prstClr val="black"/>
                </a:solidFill>
              </a:rPr>
              <a:t>に</a:t>
            </a:r>
            <a:endParaRPr lang="en-US" altLang="ja-JP" dirty="0" smtClean="0">
              <a:solidFill>
                <a:prstClr val="black"/>
              </a:solidFill>
            </a:endParaRPr>
          </a:p>
          <a:p>
            <a:pPr algn="ctr"/>
            <a:r>
              <a:rPr lang="ja-JP" altLang="en-US" dirty="0" smtClean="0">
                <a:solidFill>
                  <a:prstClr val="black"/>
                </a:solidFill>
              </a:rPr>
              <a:t>行って</a:t>
            </a:r>
            <a:r>
              <a:rPr lang="ja-JP" altLang="en-US" dirty="0">
                <a:solidFill>
                  <a:prstClr val="black"/>
                </a:solidFill>
              </a:rPr>
              <a:t>欲しいという気持ち</a:t>
            </a:r>
            <a:r>
              <a:rPr lang="ja-JP" altLang="en-US" dirty="0" smtClean="0">
                <a:solidFill>
                  <a:prstClr val="black"/>
                </a:solidFill>
              </a:rPr>
              <a:t>が</a:t>
            </a:r>
            <a:endParaRPr lang="en-US" altLang="ja-JP" dirty="0" smtClean="0">
              <a:solidFill>
                <a:prstClr val="black"/>
              </a:solidFill>
            </a:endParaRPr>
          </a:p>
          <a:p>
            <a:pPr algn="ctr"/>
            <a:r>
              <a:rPr lang="ja-JP" altLang="en-US" dirty="0" smtClean="0">
                <a:solidFill>
                  <a:prstClr val="black"/>
                </a:solidFill>
              </a:rPr>
              <a:t>こめられて</a:t>
            </a:r>
            <a:r>
              <a:rPr lang="ja-JP" altLang="en-US" dirty="0">
                <a:solidFill>
                  <a:prstClr val="black"/>
                </a:solidFill>
              </a:rPr>
              <a:t>いる。</a:t>
            </a:r>
          </a:p>
        </p:txBody>
      </p:sp>
      <p:pic>
        <p:nvPicPr>
          <p:cNvPr id="3" name="図 2"/>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843001" y="1527304"/>
            <a:ext cx="2863491" cy="4953066"/>
          </a:xfrm>
          <a:prstGeom prst="rect">
            <a:avLst/>
          </a:prstGeom>
        </p:spPr>
      </p:pic>
      <p:pic>
        <p:nvPicPr>
          <p:cNvPr id="11" name="図 10"/>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4086237" y="2250220"/>
            <a:ext cx="2333625" cy="3771900"/>
          </a:xfrm>
          <a:prstGeom prst="rect">
            <a:avLst/>
          </a:prstGeom>
        </p:spPr>
      </p:pic>
      <p:sp>
        <p:nvSpPr>
          <p:cNvPr id="10" name="タイトル 1"/>
          <p:cNvSpPr>
            <a:spLocks noGrp="1"/>
          </p:cNvSpPr>
          <p:nvPr>
            <p:ph type="title"/>
          </p:nvPr>
        </p:nvSpPr>
        <p:spPr>
          <a:xfrm>
            <a:off x="646280" y="452718"/>
            <a:ext cx="9407173" cy="741600"/>
          </a:xfrm>
        </p:spPr>
        <p:txBody>
          <a:bodyPr/>
          <a:lstStyle/>
          <a:p>
            <a:r>
              <a:rPr kumimoji="1" lang="ja-JP" altLang="en-US" dirty="0" smtClean="0"/>
              <a:t>わかりやすく言うと・・・</a:t>
            </a:r>
            <a:r>
              <a:rPr kumimoji="1" lang="en-US" altLang="ja-JP" dirty="0" smtClean="0"/>
              <a:t/>
            </a:r>
            <a:br>
              <a:rPr kumimoji="1" lang="en-US" altLang="ja-JP" dirty="0" smtClean="0"/>
            </a:br>
            <a:r>
              <a:rPr kumimoji="1" lang="en-US" altLang="ja-JP" dirty="0" smtClean="0"/>
              <a:t/>
            </a:r>
            <a:br>
              <a:rPr kumimoji="1" lang="en-US" altLang="ja-JP" dirty="0" smtClean="0"/>
            </a:br>
            <a:endParaRPr kumimoji="1" lang="ja-JP" altLang="en-US" dirty="0"/>
          </a:p>
        </p:txBody>
      </p:sp>
      <p:sp>
        <p:nvSpPr>
          <p:cNvPr id="12" name="タイトル 1"/>
          <p:cNvSpPr txBox="1">
            <a:spLocks/>
          </p:cNvSpPr>
          <p:nvPr/>
        </p:nvSpPr>
        <p:spPr>
          <a:xfrm>
            <a:off x="646280" y="1141569"/>
            <a:ext cx="9407173" cy="628651"/>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4200" b="0" i="0" kern="1200">
                <a:solidFill>
                  <a:srgbClr val="0A3C5A"/>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r"/>
            <a:r>
              <a:rPr lang="ja-JP" altLang="en-US" dirty="0" smtClean="0"/>
              <a:t>ミシュランガイド</a:t>
            </a:r>
            <a:endParaRPr lang="ja-JP" altLang="en-US" dirty="0"/>
          </a:p>
        </p:txBody>
      </p:sp>
    </p:spTree>
    <p:extLst>
      <p:ext uri="{BB962C8B-B14F-4D97-AF65-F5344CB8AC3E}">
        <p14:creationId xmlns:p14="http://schemas.microsoft.com/office/powerpoint/2010/main" xmlns="" val="41414856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smtClean="0"/>
              <a:t>現状</a:t>
            </a:r>
            <a:r>
              <a:rPr lang="ja-JP" altLang="en-US" dirty="0"/>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22</a:t>
            </a:fld>
            <a:endParaRPr kumimoji="1" lang="ja-JP" altLang="en-US"/>
          </a:p>
        </p:txBody>
      </p:sp>
      <p:sp>
        <p:nvSpPr>
          <p:cNvPr id="6" name="タイトル 1"/>
          <p:cNvSpPr>
            <a:spLocks noGrp="1"/>
          </p:cNvSpPr>
          <p:nvPr>
            <p:ph type="title"/>
          </p:nvPr>
        </p:nvSpPr>
        <p:spPr>
          <a:xfrm>
            <a:off x="646280" y="452718"/>
            <a:ext cx="9407173" cy="1400530"/>
          </a:xfrm>
        </p:spPr>
        <p:txBody>
          <a:bodyPr/>
          <a:lstStyle/>
          <a:p>
            <a:r>
              <a:rPr kumimoji="1" lang="ja-JP" altLang="en-US" dirty="0" smtClean="0"/>
              <a:t>しかし</a:t>
            </a:r>
            <a:r>
              <a:rPr lang="ja-JP" altLang="en-US" dirty="0" smtClean="0"/>
              <a:t>、日本に多いのは</a:t>
            </a:r>
            <a:r>
              <a:rPr lang="en-US" altLang="ja-JP" dirty="0" smtClean="0"/>
              <a:t/>
            </a:r>
            <a:br>
              <a:rPr lang="en-US" altLang="ja-JP" dirty="0" smtClean="0"/>
            </a:br>
            <a:r>
              <a:rPr lang="ja-JP" altLang="en-US" dirty="0"/>
              <a:t>商品名</a:t>
            </a:r>
            <a:r>
              <a:rPr lang="ja-JP" altLang="en-US" dirty="0" smtClean="0"/>
              <a:t>が入っているもの・・・</a:t>
            </a:r>
            <a:endParaRPr kumimoji="1" lang="ja-JP" altLang="en-US" dirty="0"/>
          </a:p>
        </p:txBody>
      </p:sp>
      <p:pic>
        <p:nvPicPr>
          <p:cNvPr id="9" name="図 8"/>
          <p:cNvPicPr>
            <a:picLocks noChangeAspect="1"/>
          </p:cNvPicPr>
          <p:nvPr/>
        </p:nvPicPr>
        <p:blipFill rotWithShape="1">
          <a:blip r:embed="rId2" cstate="email">
            <a:extLst>
              <a:ext uri="{28A0092B-C50C-407E-A947-70E740481C1C}">
                <a14:useLocalDpi xmlns:a14="http://schemas.microsoft.com/office/drawing/2010/main" xmlns=""/>
              </a:ext>
            </a:extLst>
          </a:blip>
          <a:srcRect r="33652"/>
          <a:stretch/>
        </p:blipFill>
        <p:spPr>
          <a:xfrm>
            <a:off x="4169960" y="2072767"/>
            <a:ext cx="4253953" cy="3899395"/>
          </a:xfrm>
          <a:prstGeom prst="rect">
            <a:avLst/>
          </a:prstGeom>
        </p:spPr>
      </p:pic>
      <p:pic>
        <p:nvPicPr>
          <p:cNvPr id="10" name="図 9"/>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16883" y="3018971"/>
            <a:ext cx="3474050" cy="2453857"/>
          </a:xfrm>
          <a:prstGeom prst="rect">
            <a:avLst/>
          </a:prstGeom>
        </p:spPr>
      </p:pic>
      <p:pic>
        <p:nvPicPr>
          <p:cNvPr id="11" name="図 10"/>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9002940" y="2839772"/>
            <a:ext cx="3014889" cy="2633056"/>
          </a:xfrm>
          <a:prstGeom prst="rect">
            <a:avLst/>
          </a:prstGeom>
        </p:spPr>
      </p:pic>
      <p:sp>
        <p:nvSpPr>
          <p:cNvPr id="12" name="正方形/長方形 11"/>
          <p:cNvSpPr/>
          <p:nvPr/>
        </p:nvSpPr>
        <p:spPr>
          <a:xfrm>
            <a:off x="4465320" y="3566160"/>
            <a:ext cx="1349693" cy="124778"/>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9140190" y="3424236"/>
            <a:ext cx="2556510" cy="1943101"/>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75628" y="4569857"/>
            <a:ext cx="2996222" cy="864155"/>
          </a:xfrm>
          <a:prstGeom prst="rect">
            <a:avLst/>
          </a:prstGeom>
          <a:solidFill>
            <a:srgbClr val="FF0000">
              <a:alpha val="3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13920696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1938790" y="2562225"/>
            <a:ext cx="1666875" cy="4295775"/>
          </a:xfrm>
          <a:prstGeom prst="rect">
            <a:avLst/>
          </a:prstGeom>
        </p:spPr>
      </p:pic>
      <p:sp>
        <p:nvSpPr>
          <p:cNvPr id="2" name="タイトル 1"/>
          <p:cNvSpPr>
            <a:spLocks noGrp="1"/>
          </p:cNvSpPr>
          <p:nvPr>
            <p:ph type="title"/>
          </p:nvPr>
        </p:nvSpPr>
        <p:spPr/>
        <p:txBody>
          <a:bodyPr/>
          <a:lstStyle/>
          <a:p>
            <a:r>
              <a:rPr kumimoji="1" lang="ja-JP" altLang="en-US" dirty="0" smtClean="0"/>
              <a:t>疑問</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t>現状</a:t>
            </a:r>
            <a:r>
              <a:rPr lang="ja-JP" altLang="en-US" dirty="0"/>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23</a:t>
            </a:fld>
            <a:endParaRPr kumimoji="1" lang="ja-JP" altLang="en-US"/>
          </a:p>
        </p:txBody>
      </p:sp>
      <p:sp>
        <p:nvSpPr>
          <p:cNvPr id="7" name="円形吹き出し 6"/>
          <p:cNvSpPr/>
          <p:nvPr/>
        </p:nvSpPr>
        <p:spPr>
          <a:xfrm>
            <a:off x="3336759" y="699317"/>
            <a:ext cx="7592498" cy="3465094"/>
          </a:xfrm>
          <a:prstGeom prst="wedgeEllipseCallout">
            <a:avLst>
              <a:gd name="adj1" fmla="val -50593"/>
              <a:gd name="adj2" fmla="val 4924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prstClr val="black"/>
                </a:solidFill>
              </a:rPr>
              <a:t>売り込むつもり</a:t>
            </a:r>
            <a:r>
              <a:rPr lang="ja-JP" altLang="en-US" sz="3600" dirty="0" smtClean="0">
                <a:solidFill>
                  <a:prstClr val="black"/>
                </a:solidFill>
              </a:rPr>
              <a:t>が</a:t>
            </a:r>
            <a:endParaRPr lang="en-US" altLang="ja-JP" sz="3600" dirty="0" smtClean="0">
              <a:solidFill>
                <a:prstClr val="black"/>
              </a:solidFill>
            </a:endParaRPr>
          </a:p>
          <a:p>
            <a:pPr algn="ctr"/>
            <a:r>
              <a:rPr lang="ja-JP" altLang="en-US" sz="3600" dirty="0" smtClean="0">
                <a:solidFill>
                  <a:prstClr val="black"/>
                </a:solidFill>
              </a:rPr>
              <a:t>なければ商</a:t>
            </a:r>
            <a:r>
              <a:rPr lang="ja-JP" altLang="en-US" sz="3600" dirty="0">
                <a:solidFill>
                  <a:prstClr val="black"/>
                </a:solidFill>
              </a:rPr>
              <a:t>品名</a:t>
            </a:r>
            <a:r>
              <a:rPr lang="ja-JP" altLang="en-US" sz="3600" dirty="0" smtClean="0">
                <a:solidFill>
                  <a:prstClr val="black"/>
                </a:solidFill>
              </a:rPr>
              <a:t>を</a:t>
            </a:r>
            <a:endParaRPr lang="en-US" altLang="ja-JP" sz="3600" dirty="0" smtClean="0">
              <a:solidFill>
                <a:prstClr val="black"/>
              </a:solidFill>
            </a:endParaRPr>
          </a:p>
          <a:p>
            <a:pPr algn="ctr"/>
            <a:r>
              <a:rPr lang="ja-JP" altLang="en-US" sz="3600" dirty="0" smtClean="0">
                <a:solidFill>
                  <a:prstClr val="black"/>
                </a:solidFill>
              </a:rPr>
              <a:t>入れないの</a:t>
            </a:r>
            <a:r>
              <a:rPr lang="ja-JP" altLang="en-US" sz="3600" dirty="0">
                <a:solidFill>
                  <a:prstClr val="black"/>
                </a:solidFill>
              </a:rPr>
              <a:t>ではない</a:t>
            </a:r>
            <a:r>
              <a:rPr lang="ja-JP" altLang="en-US" sz="3600" dirty="0" smtClean="0">
                <a:solidFill>
                  <a:prstClr val="black"/>
                </a:solidFill>
              </a:rPr>
              <a:t>か？</a:t>
            </a:r>
            <a:endParaRPr lang="ja-JP" altLang="en-US" sz="3600" dirty="0">
              <a:solidFill>
                <a:prstClr val="black"/>
              </a:solidFill>
            </a:endParaRPr>
          </a:p>
        </p:txBody>
      </p:sp>
    </p:spTree>
    <p:extLst>
      <p:ext uri="{BB962C8B-B14F-4D97-AF65-F5344CB8AC3E}">
        <p14:creationId xmlns:p14="http://schemas.microsoft.com/office/powerpoint/2010/main" xmlns="" val="3186333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740743" y="596133"/>
            <a:ext cx="8948872" cy="907989"/>
          </a:xfrm>
        </p:spPr>
        <p:txBody>
          <a:bodyPr/>
          <a:lstStyle/>
          <a:p>
            <a:pPr>
              <a:buFont typeface="Wingdings" panose="05000000000000000000" pitchFamily="2" charset="2"/>
              <a:buChar char="u"/>
            </a:pPr>
            <a:r>
              <a:rPr lang="ja-JP" altLang="en-US" dirty="0"/>
              <a:t>商品名がないもの</a:t>
            </a:r>
          </a:p>
          <a:p>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t>現状</a:t>
            </a:r>
            <a:r>
              <a:rPr lang="ja-JP" altLang="en-US" dirty="0"/>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24</a:t>
            </a:fld>
            <a:endParaRPr kumimoji="1" lang="ja-JP" altLang="en-US"/>
          </a:p>
        </p:txBody>
      </p:sp>
      <p:sp>
        <p:nvSpPr>
          <p:cNvPr id="6" name="テキスト ボックス 5"/>
          <p:cNvSpPr txBox="1"/>
          <p:nvPr/>
        </p:nvSpPr>
        <p:spPr>
          <a:xfrm>
            <a:off x="748815" y="3399676"/>
            <a:ext cx="8940800" cy="400110"/>
          </a:xfrm>
          <a:prstGeom prst="rect">
            <a:avLst/>
          </a:prstGeom>
          <a:noFill/>
        </p:spPr>
        <p:txBody>
          <a:bodyPr wrap="square" rtlCol="0">
            <a:spAutoFit/>
          </a:bodyPr>
          <a:lstStyle/>
          <a:p>
            <a:pPr marL="342900" lvl="0" indent="-342900" defTabSz="457200">
              <a:spcBef>
                <a:spcPts val="1000"/>
              </a:spcBef>
              <a:buClr>
                <a:srgbClr val="ACD433"/>
              </a:buClr>
              <a:buSzPct val="80000"/>
              <a:buFont typeface="Wingdings" panose="05000000000000000000" pitchFamily="2" charset="2"/>
              <a:buChar char="u"/>
            </a:pPr>
            <a:r>
              <a:rPr lang="ja-JP" altLang="en-US" sz="2000" dirty="0">
                <a:solidFill>
                  <a:srgbClr val="0A3C5A"/>
                </a:solidFill>
                <a:cs typeface="+mj-cs"/>
              </a:rPr>
              <a:t>商品名があるもの</a:t>
            </a:r>
          </a:p>
        </p:txBody>
      </p:sp>
      <p:pic>
        <p:nvPicPr>
          <p:cNvPr id="2" name="図 1"/>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217429" y="1080724"/>
            <a:ext cx="7372350" cy="2000250"/>
          </a:xfrm>
          <a:prstGeom prst="rect">
            <a:avLst/>
          </a:prstGeom>
        </p:spPr>
      </p:pic>
      <p:grpSp>
        <p:nvGrpSpPr>
          <p:cNvPr id="13" name="グループ化 12"/>
          <p:cNvGrpSpPr/>
          <p:nvPr/>
        </p:nvGrpSpPr>
        <p:grpSpPr>
          <a:xfrm>
            <a:off x="1217429" y="3799786"/>
            <a:ext cx="7808686" cy="2423886"/>
            <a:chOff x="1016000" y="3904343"/>
            <a:chExt cx="7808686" cy="2423886"/>
          </a:xfrm>
        </p:grpSpPr>
        <p:sp>
          <p:nvSpPr>
            <p:cNvPr id="12" name="正方形/長方形 11"/>
            <p:cNvSpPr/>
            <p:nvPr/>
          </p:nvSpPr>
          <p:spPr>
            <a:xfrm>
              <a:off x="1016000" y="3904343"/>
              <a:ext cx="7808686" cy="2423886"/>
            </a:xfrm>
            <a:prstGeom prst="rect">
              <a:avLst/>
            </a:prstGeom>
            <a:ln w="19050"/>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9" name="図 8"/>
            <p:cNvPicPr>
              <a:picLocks noChangeAspect="1"/>
            </p:cNvPicPr>
            <p:nvPr/>
          </p:nvPicPr>
          <p:blipFill rotWithShape="1">
            <a:blip r:embed="rId4" cstate="email">
              <a:extLst>
                <a:ext uri="{28A0092B-C50C-407E-A947-70E740481C1C}">
                  <a14:useLocalDpi xmlns:a14="http://schemas.microsoft.com/office/drawing/2010/main" xmlns=""/>
                </a:ext>
              </a:extLst>
            </a:blip>
            <a:srcRect/>
            <a:stretch/>
          </p:blipFill>
          <p:spPr>
            <a:xfrm>
              <a:off x="1248229" y="4064000"/>
              <a:ext cx="7300685" cy="2075543"/>
            </a:xfrm>
            <a:prstGeom prst="rect">
              <a:avLst/>
            </a:prstGeom>
          </p:spPr>
        </p:pic>
      </p:grpSp>
    </p:spTree>
    <p:extLst>
      <p:ext uri="{BB962C8B-B14F-4D97-AF65-F5344CB8AC3E}">
        <p14:creationId xmlns:p14="http://schemas.microsoft.com/office/powerpoint/2010/main" xmlns="" val="5096092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509248" y="3724275"/>
            <a:ext cx="5505450" cy="3133725"/>
          </a:xfrm>
          <a:prstGeom prst="rect">
            <a:avLst/>
          </a:prstGeom>
        </p:spPr>
      </p:pic>
      <p:sp>
        <p:nvSpPr>
          <p:cNvPr id="4" name="フッター プレースホルダー 3"/>
          <p:cNvSpPr>
            <a:spLocks noGrp="1"/>
          </p:cNvSpPr>
          <p:nvPr>
            <p:ph type="ftr" sz="quarter" idx="11"/>
          </p:nvPr>
        </p:nvSpPr>
        <p:spPr/>
        <p:txBody>
          <a:bodyPr/>
          <a:lstStyle/>
          <a:p>
            <a:r>
              <a:rPr lang="ja-JP" altLang="en-US" dirty="0" smtClean="0"/>
              <a:t>現状</a:t>
            </a:r>
            <a:r>
              <a:rPr lang="ja-JP" altLang="en-US" dirty="0"/>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25</a:t>
            </a:fld>
            <a:endParaRPr kumimoji="1" lang="ja-JP" altLang="en-US"/>
          </a:p>
        </p:txBody>
      </p:sp>
      <p:sp>
        <p:nvSpPr>
          <p:cNvPr id="28" name="雲形吹き出し 27"/>
          <p:cNvSpPr/>
          <p:nvPr/>
        </p:nvSpPr>
        <p:spPr>
          <a:xfrm>
            <a:off x="1650831" y="1431192"/>
            <a:ext cx="5625405" cy="2483651"/>
          </a:xfrm>
          <a:prstGeom prst="cloudCallout">
            <a:avLst>
              <a:gd name="adj1" fmla="val -16009"/>
              <a:gd name="adj2" fmla="val 68022"/>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ltLang="ja-JP" dirty="0"/>
          </a:p>
          <a:p>
            <a:pPr algn="ctr"/>
            <a:endParaRPr lang="en-US" altLang="ja-JP" dirty="0"/>
          </a:p>
          <a:p>
            <a:pPr algn="ctr"/>
            <a:endParaRPr lang="en-US" altLang="ja-JP" dirty="0"/>
          </a:p>
          <a:p>
            <a:pPr algn="ctr"/>
            <a:r>
              <a:rPr lang="ja-JP" altLang="en-US" dirty="0"/>
              <a:t>この前記事で見たなぁ・・・</a:t>
            </a:r>
            <a:endParaRPr lang="en-US" altLang="ja-JP" dirty="0"/>
          </a:p>
          <a:p>
            <a:pPr algn="ctr"/>
            <a:r>
              <a:rPr lang="ja-JP" altLang="en-US" dirty="0"/>
              <a:t>試してみようかなぁ・・・</a:t>
            </a:r>
          </a:p>
        </p:txBody>
      </p:sp>
      <p:pic>
        <p:nvPicPr>
          <p:cNvPr id="29" name="図 28" descr="画面の領域"/>
          <p:cNvPicPr>
            <a:picLocks noChangeAspect="1"/>
          </p:cNvPicPr>
          <p:nvPr/>
        </p:nvPicPr>
        <p:blipFill>
          <a:blip r:embed="rId4" cstate="email">
            <a:extLst>
              <a:ext uri="{BEBA8EAE-BF5A-486C-A8C5-ECC9F3942E4B}">
                <a14:imgProps xmlns:a14="http://schemas.microsoft.com/office/drawing/2010/main" xmlns="">
                  <a14:imgLayer r:embed="rId5">
                    <a14:imgEffect>
                      <a14:backgroundRemoval t="0" b="94505" l="0" r="99692">
                        <a14:foregroundMark x1="924" y1="8791" x2="1233" y2="94505"/>
                        <a14:foregroundMark x1="770" y1="7692" x2="38829" y2="4396"/>
                        <a14:foregroundMark x1="38829" y1="5495" x2="38829" y2="34066"/>
                        <a14:foregroundMark x1="38829" y1="34066" x2="98151" y2="35165"/>
                        <a14:foregroundMark x1="98305" y1="34066" x2="98613" y2="60440"/>
                        <a14:foregroundMark x1="98151" y1="62637" x2="7088" y2="64835"/>
                        <a14:foregroundMark x1="7088" y1="64835" x2="7088" y2="94505"/>
                        <a14:foregroundMark x1="7088" y1="90110" x2="1695" y2="92308"/>
                      </a14:backgroundRemoval>
                    </a14:imgEffect>
                  </a14:imgLayer>
                </a14:imgProps>
              </a:ext>
              <a:ext uri="{28A0092B-C50C-407E-A947-70E740481C1C}">
                <a14:useLocalDpi xmlns:a14="http://schemas.microsoft.com/office/drawing/2010/main" xmlns=""/>
              </a:ext>
            </a:extLst>
          </a:blip>
          <a:stretch>
            <a:fillRect/>
          </a:stretch>
        </p:blipFill>
        <p:spPr>
          <a:xfrm>
            <a:off x="2456267" y="1839353"/>
            <a:ext cx="4451555" cy="866896"/>
          </a:xfrm>
          <a:prstGeom prst="rect">
            <a:avLst/>
          </a:prstGeom>
        </p:spPr>
      </p:pic>
      <p:cxnSp>
        <p:nvCxnSpPr>
          <p:cNvPr id="30" name="直線コネクタ 29"/>
          <p:cNvCxnSpPr/>
          <p:nvPr/>
        </p:nvCxnSpPr>
        <p:spPr>
          <a:xfrm>
            <a:off x="2456267" y="2172756"/>
            <a:ext cx="188252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1" name="正方形/長方形 30"/>
          <p:cNvSpPr/>
          <p:nvPr/>
        </p:nvSpPr>
        <p:spPr>
          <a:xfrm>
            <a:off x="646280" y="452718"/>
            <a:ext cx="6096000" cy="1179810"/>
          </a:xfrm>
          <a:prstGeom prst="rect">
            <a:avLst/>
          </a:prstGeom>
        </p:spPr>
        <p:txBody>
          <a:bodyPr>
            <a:spAutoFit/>
          </a:bodyPr>
          <a:lstStyle/>
          <a:p>
            <a:pPr marL="342900" lvl="0" indent="-342900" defTabSz="457200">
              <a:spcBef>
                <a:spcPts val="1000"/>
              </a:spcBef>
              <a:buClr>
                <a:srgbClr val="ACD433"/>
              </a:buClr>
              <a:buSzPct val="80000"/>
              <a:buFont typeface="Wingdings" panose="05000000000000000000" pitchFamily="2" charset="2"/>
              <a:buChar char="u"/>
            </a:pPr>
            <a:r>
              <a:rPr lang="ja-JP" altLang="en-US" sz="2000" dirty="0">
                <a:solidFill>
                  <a:srgbClr val="0A3C5A"/>
                </a:solidFill>
                <a:cs typeface="+mj-cs"/>
              </a:rPr>
              <a:t>商品名を挙げる企業側のメリット</a:t>
            </a:r>
            <a:endParaRPr lang="en-US" altLang="ja-JP" sz="2000" dirty="0">
              <a:solidFill>
                <a:srgbClr val="0A3C5A"/>
              </a:solidFill>
              <a:cs typeface="+mj-cs"/>
            </a:endParaRPr>
          </a:p>
          <a:p>
            <a:pPr lvl="1" defTabSz="457200">
              <a:spcBef>
                <a:spcPts val="1000"/>
              </a:spcBef>
              <a:buClr>
                <a:srgbClr val="ACD433"/>
              </a:buClr>
              <a:buSzPct val="80000"/>
            </a:pPr>
            <a:r>
              <a:rPr lang="ja-JP" altLang="en-US" b="1" dirty="0">
                <a:solidFill>
                  <a:srgbClr val="0A3C5A"/>
                </a:solidFill>
                <a:cs typeface="+mj-cs"/>
              </a:rPr>
              <a:t>ブランド・新商品の認知度の向上</a:t>
            </a:r>
            <a:endParaRPr lang="en-US" altLang="ja-JP" b="1" dirty="0">
              <a:solidFill>
                <a:srgbClr val="0A3C5A"/>
              </a:solidFill>
              <a:cs typeface="+mj-cs"/>
            </a:endParaRPr>
          </a:p>
          <a:p>
            <a:pPr lvl="2" defTabSz="457200">
              <a:spcBef>
                <a:spcPts val="1000"/>
              </a:spcBef>
              <a:buClr>
                <a:srgbClr val="ACD433"/>
              </a:buClr>
              <a:buSzPct val="80000"/>
            </a:pPr>
            <a:r>
              <a:rPr lang="ja-JP" altLang="en-US" sz="1600" dirty="0">
                <a:solidFill>
                  <a:srgbClr val="0A3C5A"/>
                </a:solidFill>
                <a:cs typeface="+mj-cs"/>
              </a:rPr>
              <a:t>→</a:t>
            </a:r>
            <a:r>
              <a:rPr lang="ja-JP" altLang="en-US" sz="1600" b="1" dirty="0">
                <a:solidFill>
                  <a:srgbClr val="0A3C5A"/>
                </a:solidFill>
                <a:cs typeface="+mj-cs"/>
              </a:rPr>
              <a:t>売り場で見つけた際に検討を促す</a:t>
            </a:r>
            <a:endParaRPr lang="en-US" altLang="ja-JP" sz="1600" b="1" dirty="0">
              <a:solidFill>
                <a:srgbClr val="0A3C5A"/>
              </a:solidFill>
              <a:cs typeface="+mj-cs"/>
            </a:endParaRPr>
          </a:p>
        </p:txBody>
      </p:sp>
      <p:pic>
        <p:nvPicPr>
          <p:cNvPr id="3" name="図 2"/>
          <p:cNvPicPr>
            <a:picLocks noChangeAspect="1"/>
          </p:cNvPicPr>
          <p:nvPr/>
        </p:nvPicPr>
        <p:blipFill>
          <a:blip r:embed="rId6" cstate="print">
            <a:extLst>
              <a:ext uri="{28A0092B-C50C-407E-A947-70E740481C1C}">
                <a14:useLocalDpi xmlns:a14="http://schemas.microsoft.com/office/drawing/2010/main" xmlns=""/>
              </a:ext>
            </a:extLst>
          </a:blip>
          <a:stretch>
            <a:fillRect/>
          </a:stretch>
        </p:blipFill>
        <p:spPr>
          <a:xfrm>
            <a:off x="7888375" y="2172756"/>
            <a:ext cx="2975847" cy="4242792"/>
          </a:xfrm>
          <a:prstGeom prst="rect">
            <a:avLst/>
          </a:prstGeom>
        </p:spPr>
      </p:pic>
    </p:spTree>
    <p:extLst>
      <p:ext uri="{BB962C8B-B14F-4D97-AF65-F5344CB8AC3E}">
        <p14:creationId xmlns:p14="http://schemas.microsoft.com/office/powerpoint/2010/main" xmlns="" val="16902837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2152650" y="198121"/>
            <a:ext cx="7886700" cy="6158231"/>
          </a:xfrm>
        </p:spPr>
        <p:txBody>
          <a:bodyPr/>
          <a:lstStyle/>
          <a:p>
            <a:pPr lvl="1"/>
            <a:endParaRPr lang="en-US" altLang="ja-JP" dirty="0" smtClean="0"/>
          </a:p>
          <a:p>
            <a:pPr lvl="1"/>
            <a:endParaRPr lang="en-US" altLang="ja-JP" dirty="0" smtClean="0"/>
          </a:p>
          <a:p>
            <a:pPr lvl="1">
              <a:buFont typeface="Wingdings" panose="05000000000000000000" pitchFamily="2" charset="2"/>
              <a:buChar char="u"/>
            </a:pPr>
            <a:r>
              <a:rPr lang="ja-JP" altLang="en-US" dirty="0" smtClean="0"/>
              <a:t>販促</a:t>
            </a:r>
            <a:r>
              <a:rPr lang="ja-JP" altLang="en-US" dirty="0"/>
              <a:t>効果</a:t>
            </a:r>
            <a:endParaRPr lang="en-US" altLang="ja-JP" dirty="0"/>
          </a:p>
          <a:p>
            <a:pPr marL="914400" lvl="2" indent="0">
              <a:buNone/>
            </a:pPr>
            <a:r>
              <a:rPr lang="ja-JP" altLang="en-US" dirty="0"/>
              <a:t>記事をシェアしてもらい口コミを拡げて</a:t>
            </a:r>
            <a:r>
              <a:rPr lang="ja-JP" altLang="en-US" dirty="0" smtClean="0"/>
              <a:t>もらう</a:t>
            </a:r>
            <a:endParaRPr lang="en-US" altLang="ja-JP" dirty="0" smtClean="0"/>
          </a:p>
          <a:p>
            <a:pPr lvl="1"/>
            <a:endParaRPr lang="en-US" altLang="ja-JP" dirty="0">
              <a:solidFill>
                <a:srgbClr val="FF0000"/>
              </a:solidFill>
            </a:endParaRPr>
          </a:p>
          <a:p>
            <a:pPr lvl="2"/>
            <a:endParaRPr lang="en-US" altLang="ja-JP" dirty="0" smtClean="0"/>
          </a:p>
          <a:p>
            <a:pPr marL="0" indent="0" algn="ctr">
              <a:buNone/>
            </a:pPr>
            <a:endParaRPr lang="en-US" altLang="ja-JP" dirty="0" smtClean="0">
              <a:solidFill>
                <a:srgbClr val="FF0000"/>
              </a:solidFill>
            </a:endParaRPr>
          </a:p>
          <a:p>
            <a:pPr marL="0" indent="0" algn="ctr">
              <a:buNone/>
            </a:pPr>
            <a:endParaRPr lang="en-US" altLang="ja-JP" dirty="0" smtClean="0">
              <a:solidFill>
                <a:srgbClr val="FF0000"/>
              </a:solidFill>
            </a:endParaRPr>
          </a:p>
          <a:p>
            <a:pPr marL="0" indent="0" algn="ctr">
              <a:buNone/>
            </a:pPr>
            <a:endParaRPr lang="en-US" altLang="ja-JP" dirty="0">
              <a:solidFill>
                <a:srgbClr val="FF0000"/>
              </a:solidFill>
            </a:endParaRPr>
          </a:p>
          <a:p>
            <a:pPr marL="0" indent="0" algn="ctr">
              <a:buNone/>
            </a:pPr>
            <a:r>
              <a:rPr lang="ja-JP" altLang="en-US" dirty="0" smtClean="0">
                <a:solidFill>
                  <a:srgbClr val="FF0000"/>
                </a:solidFill>
              </a:rPr>
              <a:t>商品名を入れることに企業の意図がある！</a:t>
            </a:r>
            <a:endParaRPr lang="en-US" altLang="ja-JP" dirty="0">
              <a:solidFill>
                <a:srgbClr val="FF0000"/>
              </a:solidFill>
            </a:endParaRPr>
          </a:p>
          <a:p>
            <a:endParaRPr kumimoji="1" lang="ja-JP" altLang="en-US" dirty="0"/>
          </a:p>
        </p:txBody>
      </p:sp>
      <p:sp>
        <p:nvSpPr>
          <p:cNvPr id="4" name="スライド番号プレースホルダー 3"/>
          <p:cNvSpPr>
            <a:spLocks noGrp="1"/>
          </p:cNvSpPr>
          <p:nvPr>
            <p:ph type="sldNum" sz="quarter" idx="12"/>
          </p:nvPr>
        </p:nvSpPr>
        <p:spPr/>
        <p:txBody>
          <a:bodyPr/>
          <a:lstStyle/>
          <a:p>
            <a:fld id="{887919BA-2FB6-4F34-856C-CFB1095284AF}" type="slidenum">
              <a:rPr kumimoji="1" lang="ja-JP" altLang="en-US" smtClean="0"/>
              <a:pPr/>
              <a:t>26</a:t>
            </a:fld>
            <a:endParaRPr kumimoji="1" lang="ja-JP" altLang="en-US" dirty="0"/>
          </a:p>
        </p:txBody>
      </p:sp>
      <p:sp>
        <p:nvSpPr>
          <p:cNvPr id="5" name="正方形/長方形 4"/>
          <p:cNvSpPr/>
          <p:nvPr/>
        </p:nvSpPr>
        <p:spPr>
          <a:xfrm>
            <a:off x="2598057" y="4922414"/>
            <a:ext cx="6995886" cy="12801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4800" dirty="0">
                <a:solidFill>
                  <a:srgbClr val="FF0000"/>
                </a:solidFill>
              </a:rPr>
              <a:t>商品名＝売り込みとする</a:t>
            </a:r>
            <a:endParaRPr lang="en-US" altLang="ja-JP" sz="4800" dirty="0">
              <a:solidFill>
                <a:srgbClr val="FF0000"/>
              </a:solidFill>
            </a:endParaRPr>
          </a:p>
          <a:p>
            <a:pPr algn="ctr"/>
            <a:endParaRPr lang="ja-JP" altLang="en-US" dirty="0"/>
          </a:p>
        </p:txBody>
      </p:sp>
      <p:sp>
        <p:nvSpPr>
          <p:cNvPr id="11" name="テキスト ボックス 10"/>
          <p:cNvSpPr txBox="1"/>
          <p:nvPr/>
        </p:nvSpPr>
        <p:spPr>
          <a:xfrm>
            <a:off x="1782369" y="111070"/>
            <a:ext cx="4246396" cy="369332"/>
          </a:xfrm>
          <a:prstGeom prst="rect">
            <a:avLst/>
          </a:prstGeom>
          <a:noFill/>
        </p:spPr>
        <p:txBody>
          <a:bodyPr wrap="square" rtlCol="0">
            <a:spAutoFit/>
          </a:bodyPr>
          <a:lstStyle/>
          <a:p>
            <a:pPr defTabSz="457200"/>
            <a:r>
              <a:rPr lang="ja-JP" altLang="en-US" dirty="0">
                <a:latin typeface="Century Gothic" panose="020B0502020202020204"/>
                <a:ea typeface="メイリオ" panose="020B0604030504040204" pitchFamily="50" charset="-128"/>
              </a:rPr>
              <a:t>現状分析</a:t>
            </a:r>
            <a:endParaRPr lang="en-US" altLang="ja-JP" dirty="0">
              <a:latin typeface="Century Gothic" panose="020B0502020202020204"/>
              <a:ea typeface="メイリオ" panose="020B0604030504040204" pitchFamily="50" charset="-128"/>
            </a:endParaRPr>
          </a:p>
        </p:txBody>
      </p:sp>
      <p:sp>
        <p:nvSpPr>
          <p:cNvPr id="15" name="フッター プレースホルダー 3"/>
          <p:cNvSpPr>
            <a:spLocks noGrp="1"/>
          </p:cNvSpPr>
          <p:nvPr>
            <p:ph type="ftr" sz="quarter" idx="11"/>
          </p:nvPr>
        </p:nvSpPr>
        <p:spPr>
          <a:xfrm>
            <a:off x="226442" y="120944"/>
            <a:ext cx="3859795" cy="304880"/>
          </a:xfrm>
        </p:spPr>
        <p:txBody>
          <a:bodyPr/>
          <a:lstStyle/>
          <a:p>
            <a:r>
              <a:rPr lang="ja-JP" altLang="en-US" dirty="0" smtClean="0"/>
              <a:t>現状</a:t>
            </a:r>
            <a:r>
              <a:rPr lang="ja-JP" altLang="en-US" dirty="0"/>
              <a:t>分析</a:t>
            </a:r>
          </a:p>
        </p:txBody>
      </p:sp>
      <p:pic>
        <p:nvPicPr>
          <p:cNvPr id="2" name="図 1"/>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2733675" y="1915595"/>
            <a:ext cx="6724650" cy="1571625"/>
          </a:xfrm>
          <a:prstGeom prst="rect">
            <a:avLst/>
          </a:prstGeom>
        </p:spPr>
      </p:pic>
    </p:spTree>
    <p:extLst>
      <p:ext uri="{BB962C8B-B14F-4D97-AF65-F5344CB8AC3E}">
        <p14:creationId xmlns:p14="http://schemas.microsoft.com/office/powerpoint/2010/main" xmlns="" val="17341893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1400530"/>
          </a:xfrm>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a:xfrm>
            <a:off x="1103600" y="1411941"/>
            <a:ext cx="8948872" cy="4836465"/>
          </a:xfrm>
        </p:spPr>
        <p:txBody>
          <a:bodyPr>
            <a:normAutofit fontScale="92500" lnSpcReduction="20000"/>
          </a:bodyPr>
          <a:lstStyle/>
          <a:p>
            <a:pPr marL="0" indent="0">
              <a:lnSpc>
                <a:spcPct val="170000"/>
              </a:lnSpc>
              <a:buNone/>
            </a:pPr>
            <a:r>
              <a:rPr lang="ja-JP" altLang="en-US" sz="4000" dirty="0" smtClean="0"/>
              <a:t>　</a:t>
            </a:r>
            <a:r>
              <a:rPr kumimoji="1" lang="ja-JP" altLang="en-US" sz="4000" dirty="0" smtClean="0"/>
              <a:t>現状分析</a:t>
            </a:r>
            <a:endParaRPr lang="en-US" altLang="ja-JP" sz="4000" dirty="0"/>
          </a:p>
          <a:p>
            <a:pPr>
              <a:lnSpc>
                <a:spcPct val="170000"/>
              </a:lnSpc>
            </a:pPr>
            <a:r>
              <a:rPr lang="ja-JP" altLang="en-US" sz="4000" dirty="0" smtClean="0"/>
              <a:t> 問題意識と研究目的</a:t>
            </a:r>
            <a:endParaRPr kumimoji="1" lang="en-US" altLang="ja-JP" sz="4000" dirty="0" smtClean="0"/>
          </a:p>
          <a:p>
            <a:pPr marL="0" indent="0">
              <a:lnSpc>
                <a:spcPct val="170000"/>
              </a:lnSpc>
              <a:buNone/>
            </a:pPr>
            <a:r>
              <a:rPr lang="ja-JP" altLang="en-US" sz="4000" dirty="0" smtClean="0"/>
              <a:t>　仮説導出と仮説</a:t>
            </a:r>
            <a:endParaRPr lang="en-US" altLang="ja-JP" sz="4000" dirty="0" smtClean="0"/>
          </a:p>
          <a:p>
            <a:pPr marL="0" indent="0">
              <a:lnSpc>
                <a:spcPct val="170000"/>
              </a:lnSpc>
              <a:buNone/>
            </a:pPr>
            <a:r>
              <a:rPr lang="ja-JP" altLang="en-US" sz="4000" dirty="0" smtClean="0"/>
              <a:t>　検証</a:t>
            </a:r>
            <a:endParaRPr lang="en-US" altLang="ja-JP" sz="4000" dirty="0" smtClean="0"/>
          </a:p>
          <a:p>
            <a:pPr marL="0" indent="0">
              <a:lnSpc>
                <a:spcPct val="170000"/>
              </a:lnSpc>
              <a:buNone/>
            </a:pPr>
            <a:r>
              <a:rPr lang="ja-JP" altLang="en-US" sz="4000" dirty="0" smtClean="0"/>
              <a:t>　インプリケーションと課題</a:t>
            </a:r>
            <a:endParaRPr lang="en-US" altLang="ja-JP" sz="4000" dirty="0" smtClean="0"/>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27</a:t>
            </a:fld>
            <a:endParaRPr lang="ja-JP" altLang="en-US">
              <a:solidFill>
                <a:prstClr val="black"/>
              </a:solidFill>
            </a:endParaRPr>
          </a:p>
        </p:txBody>
      </p:sp>
    </p:spTree>
    <p:extLst>
      <p:ext uri="{BB962C8B-B14F-4D97-AF65-F5344CB8AC3E}">
        <p14:creationId xmlns:p14="http://schemas.microsoft.com/office/powerpoint/2010/main" xmlns="" val="38327020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問題意識</a:t>
            </a:r>
            <a:endParaRPr lang="ja-JP" altLang="en-US" dirty="0">
              <a:solidFill>
                <a:srgbClr val="0E5580">
                  <a:alpha val="60000"/>
                </a:srgbClr>
              </a:solidFill>
            </a:endParaRP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28</a:t>
            </a:fld>
            <a:endParaRPr lang="ja-JP" altLang="en-US">
              <a:solidFill>
                <a:prstClr val="black"/>
              </a:solidFill>
            </a:endParaRPr>
          </a:p>
        </p:txBody>
      </p:sp>
      <p:sp>
        <p:nvSpPr>
          <p:cNvPr id="8" name="テキスト ボックス 7"/>
          <p:cNvSpPr txBox="1"/>
          <p:nvPr/>
        </p:nvSpPr>
        <p:spPr>
          <a:xfrm>
            <a:off x="1478796" y="1597100"/>
            <a:ext cx="8574657" cy="523220"/>
          </a:xfrm>
          <a:prstGeom prst="rect">
            <a:avLst/>
          </a:prstGeom>
          <a:noFill/>
        </p:spPr>
        <p:txBody>
          <a:bodyPr wrap="square" rtlCol="0">
            <a:spAutoFit/>
          </a:bodyPr>
          <a:lstStyle/>
          <a:p>
            <a:pPr algn="ctr"/>
            <a:r>
              <a:rPr lang="ja-JP" altLang="en-US" sz="2800" dirty="0" smtClean="0">
                <a:solidFill>
                  <a:prstClr val="black"/>
                </a:solidFill>
              </a:rPr>
              <a:t>コンテンツマーケティングは信頼関係を作るもの！</a:t>
            </a:r>
            <a:endParaRPr lang="ja-JP" altLang="en-US" sz="2800" dirty="0">
              <a:solidFill>
                <a:prstClr val="black"/>
              </a:solidFill>
            </a:endParaRPr>
          </a:p>
        </p:txBody>
      </p:sp>
      <p:sp>
        <p:nvSpPr>
          <p:cNvPr id="9" name="テキスト ボックス 8"/>
          <p:cNvSpPr txBox="1"/>
          <p:nvPr/>
        </p:nvSpPr>
        <p:spPr>
          <a:xfrm>
            <a:off x="646279" y="3220678"/>
            <a:ext cx="9845257" cy="523220"/>
          </a:xfrm>
          <a:prstGeom prst="rect">
            <a:avLst/>
          </a:prstGeom>
          <a:noFill/>
        </p:spPr>
        <p:txBody>
          <a:bodyPr wrap="square" rtlCol="0">
            <a:spAutoFit/>
          </a:bodyPr>
          <a:lstStyle/>
          <a:p>
            <a:pPr algn="ctr"/>
            <a:r>
              <a:rPr lang="ja-JP" altLang="en-US" sz="2800" dirty="0" smtClean="0">
                <a:solidFill>
                  <a:prstClr val="black"/>
                </a:solidFill>
              </a:rPr>
              <a:t>商品名が入っていても信頼</a:t>
            </a:r>
            <a:r>
              <a:rPr lang="ja-JP" altLang="en-US" sz="2800" dirty="0">
                <a:solidFill>
                  <a:prstClr val="black"/>
                </a:solidFill>
              </a:rPr>
              <a:t>関係</a:t>
            </a:r>
            <a:r>
              <a:rPr lang="ja-JP" altLang="en-US" sz="2800" dirty="0" smtClean="0">
                <a:solidFill>
                  <a:prstClr val="black"/>
                </a:solidFill>
              </a:rPr>
              <a:t>を構築できれば良いのでは？</a:t>
            </a:r>
            <a:endParaRPr lang="ja-JP" altLang="en-US" sz="2800" dirty="0">
              <a:solidFill>
                <a:prstClr val="black"/>
              </a:solidFill>
            </a:endParaRPr>
          </a:p>
        </p:txBody>
      </p:sp>
      <p:sp>
        <p:nvSpPr>
          <p:cNvPr id="10" name="テキスト ボックス 9"/>
          <p:cNvSpPr txBox="1"/>
          <p:nvPr/>
        </p:nvSpPr>
        <p:spPr>
          <a:xfrm>
            <a:off x="2385760" y="5505485"/>
            <a:ext cx="6366294" cy="523220"/>
          </a:xfrm>
          <a:prstGeom prst="rect">
            <a:avLst/>
          </a:prstGeom>
          <a:noFill/>
        </p:spPr>
        <p:txBody>
          <a:bodyPr wrap="square" rtlCol="0">
            <a:spAutoFit/>
          </a:bodyPr>
          <a:lstStyle/>
          <a:p>
            <a:pPr algn="ctr"/>
            <a:r>
              <a:rPr lang="ja-JP" altLang="en-US" sz="2800" dirty="0" smtClean="0">
                <a:solidFill>
                  <a:prstClr val="black"/>
                </a:solidFill>
              </a:rPr>
              <a:t>商品名を入れても信頼されるには？</a:t>
            </a:r>
            <a:endParaRPr lang="ja-JP" altLang="en-US" sz="2800" dirty="0">
              <a:solidFill>
                <a:prstClr val="black"/>
              </a:solidFill>
            </a:endParaRPr>
          </a:p>
        </p:txBody>
      </p:sp>
      <p:sp>
        <p:nvSpPr>
          <p:cNvPr id="12" name="下矢印 11"/>
          <p:cNvSpPr/>
          <p:nvPr/>
        </p:nvSpPr>
        <p:spPr>
          <a:xfrm>
            <a:off x="5291314" y="2284954"/>
            <a:ext cx="750497" cy="687288"/>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下矢印 12"/>
          <p:cNvSpPr/>
          <p:nvPr/>
        </p:nvSpPr>
        <p:spPr>
          <a:xfrm>
            <a:off x="5168175" y="4231215"/>
            <a:ext cx="996774" cy="715007"/>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4" name="角丸四角形 13"/>
          <p:cNvSpPr/>
          <p:nvPr/>
        </p:nvSpPr>
        <p:spPr>
          <a:xfrm>
            <a:off x="1636254" y="5206982"/>
            <a:ext cx="8060616" cy="1120227"/>
          </a:xfrm>
          <a:prstGeom prst="roundRect">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1" name="タイトル 1"/>
          <p:cNvSpPr txBox="1">
            <a:spLocks/>
          </p:cNvSpPr>
          <p:nvPr/>
        </p:nvSpPr>
        <p:spPr>
          <a:xfrm>
            <a:off x="646280" y="452718"/>
            <a:ext cx="9407173" cy="910256"/>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4200" b="0" i="0" kern="1200">
                <a:solidFill>
                  <a:srgbClr val="0A3C5A"/>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t>問題</a:t>
            </a:r>
            <a:r>
              <a:rPr lang="ja-JP" altLang="en-US" dirty="0"/>
              <a:t>意識</a:t>
            </a:r>
          </a:p>
        </p:txBody>
      </p:sp>
    </p:spTree>
    <p:extLst>
      <p:ext uri="{BB962C8B-B14F-4D97-AF65-F5344CB8AC3E}">
        <p14:creationId xmlns:p14="http://schemas.microsoft.com/office/powerpoint/2010/main" xmlns="" val="40446926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4" name="フッター プレースホルダー 3"/>
          <p:cNvSpPr>
            <a:spLocks noGrp="1"/>
          </p:cNvSpPr>
          <p:nvPr>
            <p:ph type="ftr" sz="quarter" idx="11"/>
          </p:nvPr>
        </p:nvSpPr>
        <p:spPr/>
        <p:txBody>
          <a:bodyPr/>
          <a:lstStyle/>
          <a:p>
            <a:endParaRPr lang="en-US" altLang="ja-JP" dirty="0" smtClean="0">
              <a:solidFill>
                <a:srgbClr val="0E5580">
                  <a:alpha val="60000"/>
                </a:srgbClr>
              </a:solidFill>
            </a:endParaRPr>
          </a:p>
          <a:p>
            <a:r>
              <a:rPr lang="ja-JP" altLang="en-US" dirty="0">
                <a:solidFill>
                  <a:srgbClr val="0E5580">
                    <a:alpha val="60000"/>
                  </a:srgbClr>
                </a:solidFill>
              </a:rPr>
              <a:t>研究目的</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29</a:t>
            </a:fld>
            <a:endParaRPr lang="ja-JP" altLang="en-US">
              <a:solidFill>
                <a:prstClr val="black"/>
              </a:solidFill>
            </a:endParaRPr>
          </a:p>
        </p:txBody>
      </p:sp>
      <p:pic>
        <p:nvPicPr>
          <p:cNvPr id="10" name="図 9"/>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8533980" y="3819055"/>
            <a:ext cx="3038945" cy="3038945"/>
          </a:xfrm>
          <a:prstGeom prst="rect">
            <a:avLst/>
          </a:prstGeom>
        </p:spPr>
      </p:pic>
      <p:sp>
        <p:nvSpPr>
          <p:cNvPr id="12" name="テキスト ボックス 11"/>
          <p:cNvSpPr txBox="1"/>
          <p:nvPr/>
        </p:nvSpPr>
        <p:spPr>
          <a:xfrm>
            <a:off x="1687349" y="1880142"/>
            <a:ext cx="8186857" cy="1569660"/>
          </a:xfrm>
          <a:prstGeom prst="rect">
            <a:avLst/>
          </a:prstGeom>
          <a:noFill/>
        </p:spPr>
        <p:txBody>
          <a:bodyPr wrap="none" rtlCol="0">
            <a:spAutoFit/>
          </a:bodyPr>
          <a:lstStyle/>
          <a:p>
            <a:pPr algn="ctr"/>
            <a:r>
              <a:rPr lang="ja-JP" altLang="en-US" sz="2400" b="1" dirty="0" smtClean="0">
                <a:solidFill>
                  <a:prstClr val="black"/>
                </a:solidFill>
                <a:latin typeface="メイリオ" panose="020B0604030504040204" pitchFamily="50" charset="-128"/>
              </a:rPr>
              <a:t>商品名を入れたコンテンツマーケティングを行った時に</a:t>
            </a:r>
            <a:endParaRPr lang="en-US" altLang="ja-JP" sz="2400" b="1" dirty="0" smtClean="0">
              <a:solidFill>
                <a:prstClr val="black"/>
              </a:solidFill>
              <a:latin typeface="メイリオ" panose="020B0604030504040204" pitchFamily="50" charset="-128"/>
            </a:endParaRPr>
          </a:p>
          <a:p>
            <a:pPr algn="ctr"/>
            <a:r>
              <a:rPr lang="ja-JP" altLang="en-US" sz="2400" b="1" dirty="0" smtClean="0">
                <a:solidFill>
                  <a:prstClr val="black"/>
                </a:solidFill>
                <a:latin typeface="メイリオ" panose="020B0604030504040204" pitchFamily="50" charset="-128"/>
              </a:rPr>
              <a:t>消費者がコンテンツを信頼する条件を明らかにする。</a:t>
            </a:r>
            <a:endParaRPr lang="en-US" altLang="ja-JP" sz="2400" b="1" dirty="0">
              <a:solidFill>
                <a:prstClr val="black"/>
              </a:solidFill>
              <a:latin typeface="メイリオ" panose="020B0604030504040204" pitchFamily="50" charset="-128"/>
            </a:endParaRPr>
          </a:p>
          <a:p>
            <a:pPr algn="ctr"/>
            <a:r>
              <a:rPr lang="ja-JP" altLang="en-US" sz="2400" b="1" dirty="0" smtClean="0">
                <a:solidFill>
                  <a:prstClr val="black"/>
                </a:solidFill>
                <a:latin typeface="メイリオ" panose="020B0604030504040204" pitchFamily="50" charset="-128"/>
              </a:rPr>
              <a:t>そして、新しい概念として</a:t>
            </a:r>
            <a:endParaRPr lang="en-US" altLang="ja-JP" sz="2400" b="1" dirty="0" smtClean="0">
              <a:solidFill>
                <a:prstClr val="black"/>
              </a:solidFill>
              <a:latin typeface="メイリオ" panose="020B0604030504040204" pitchFamily="50" charset="-128"/>
            </a:endParaRPr>
          </a:p>
          <a:p>
            <a:pPr algn="ctr"/>
            <a:r>
              <a:rPr lang="ja-JP" altLang="en-US" sz="2400" b="1" dirty="0">
                <a:solidFill>
                  <a:prstClr val="black"/>
                </a:solidFill>
                <a:latin typeface="メイリオ" panose="020B0604030504040204" pitchFamily="50" charset="-128"/>
              </a:rPr>
              <a:t>商品名</a:t>
            </a:r>
            <a:r>
              <a:rPr lang="ja-JP" altLang="en-US" sz="2400" b="1" dirty="0" smtClean="0">
                <a:solidFill>
                  <a:prstClr val="black"/>
                </a:solidFill>
                <a:latin typeface="メイリオ" panose="020B0604030504040204" pitchFamily="50" charset="-128"/>
              </a:rPr>
              <a:t>の入ったコンテンツマーケティングを位置づける。</a:t>
            </a:r>
            <a:endParaRPr lang="ja-JP" altLang="en-US" sz="2400" b="1" dirty="0">
              <a:solidFill>
                <a:prstClr val="black"/>
              </a:solidFill>
              <a:latin typeface="メイリオ" panose="020B0604030504040204" pitchFamily="50" charset="-128"/>
            </a:endParaRPr>
          </a:p>
        </p:txBody>
      </p:sp>
      <p:sp>
        <p:nvSpPr>
          <p:cNvPr id="3" name="角丸四角形 2"/>
          <p:cNvSpPr/>
          <p:nvPr/>
        </p:nvSpPr>
        <p:spPr>
          <a:xfrm>
            <a:off x="226442" y="1407019"/>
            <a:ext cx="11108667" cy="2515906"/>
          </a:xfrm>
          <a:prstGeom prst="roundRect">
            <a:avLst/>
          </a:prstGeom>
          <a:noFill/>
          <a:ln w="762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xmlns="" val="1453654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1400530"/>
          </a:xfrm>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a:xfrm>
            <a:off x="1103600" y="1411941"/>
            <a:ext cx="8948872" cy="4836465"/>
          </a:xfrm>
        </p:spPr>
        <p:txBody>
          <a:bodyPr>
            <a:normAutofit fontScale="92500" lnSpcReduction="20000"/>
          </a:bodyPr>
          <a:lstStyle/>
          <a:p>
            <a:pPr>
              <a:lnSpc>
                <a:spcPct val="170000"/>
              </a:lnSpc>
            </a:pPr>
            <a:r>
              <a:rPr kumimoji="1" lang="ja-JP" altLang="en-US" sz="4000" dirty="0" smtClean="0"/>
              <a:t> 現状分析</a:t>
            </a:r>
            <a:endParaRPr kumimoji="1" lang="en-US" altLang="ja-JP" sz="4000" dirty="0" smtClean="0"/>
          </a:p>
          <a:p>
            <a:pPr marL="0" indent="0">
              <a:lnSpc>
                <a:spcPct val="170000"/>
              </a:lnSpc>
              <a:buNone/>
            </a:pPr>
            <a:r>
              <a:rPr lang="ja-JP" altLang="en-US" sz="4000" dirty="0" smtClean="0"/>
              <a:t>　</a:t>
            </a:r>
            <a:r>
              <a:rPr lang="ja-JP" altLang="en-US" sz="4000" dirty="0"/>
              <a:t>問題意識</a:t>
            </a:r>
            <a:r>
              <a:rPr lang="ja-JP" altLang="en-US" sz="4000" dirty="0" smtClean="0"/>
              <a:t>と研究目的</a:t>
            </a:r>
            <a:endParaRPr kumimoji="1" lang="en-US" altLang="ja-JP" sz="4000" dirty="0" smtClean="0"/>
          </a:p>
          <a:p>
            <a:pPr marL="0" indent="0">
              <a:lnSpc>
                <a:spcPct val="170000"/>
              </a:lnSpc>
              <a:buNone/>
            </a:pPr>
            <a:r>
              <a:rPr lang="ja-JP" altLang="en-US" sz="4000" dirty="0" smtClean="0"/>
              <a:t>　仮説導出と仮説</a:t>
            </a:r>
            <a:endParaRPr lang="en-US" altLang="ja-JP" sz="4000" dirty="0" smtClean="0"/>
          </a:p>
          <a:p>
            <a:pPr marL="0" indent="0">
              <a:lnSpc>
                <a:spcPct val="170000"/>
              </a:lnSpc>
              <a:buNone/>
            </a:pPr>
            <a:r>
              <a:rPr lang="ja-JP" altLang="en-US" sz="4000" dirty="0" smtClean="0"/>
              <a:t>　検証</a:t>
            </a:r>
            <a:endParaRPr lang="en-US" altLang="ja-JP" sz="4000" dirty="0" smtClean="0"/>
          </a:p>
          <a:p>
            <a:pPr marL="0" indent="0">
              <a:lnSpc>
                <a:spcPct val="170000"/>
              </a:lnSpc>
              <a:buNone/>
            </a:pPr>
            <a:r>
              <a:rPr lang="ja-JP" altLang="en-US" sz="4000" dirty="0" smtClean="0"/>
              <a:t>　インプリケーションと課題</a:t>
            </a:r>
            <a:endParaRPr lang="en-US" altLang="ja-JP" sz="4000" dirty="0" smtClean="0"/>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3</a:t>
            </a:fld>
            <a:endParaRPr lang="ja-JP" altLang="en-US">
              <a:solidFill>
                <a:prstClr val="black"/>
              </a:solidFill>
            </a:endParaRPr>
          </a:p>
        </p:txBody>
      </p:sp>
    </p:spTree>
    <p:extLst>
      <p:ext uri="{BB962C8B-B14F-4D97-AF65-F5344CB8AC3E}">
        <p14:creationId xmlns:p14="http://schemas.microsoft.com/office/powerpoint/2010/main" xmlns="" val="26017226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1400530"/>
          </a:xfrm>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a:xfrm>
            <a:off x="1103600" y="1411941"/>
            <a:ext cx="8948872" cy="4836465"/>
          </a:xfrm>
        </p:spPr>
        <p:txBody>
          <a:bodyPr>
            <a:normAutofit fontScale="92500" lnSpcReduction="20000"/>
          </a:bodyPr>
          <a:lstStyle/>
          <a:p>
            <a:pPr marL="0" indent="0">
              <a:lnSpc>
                <a:spcPct val="170000"/>
              </a:lnSpc>
              <a:buNone/>
            </a:pPr>
            <a:r>
              <a:rPr lang="ja-JP" altLang="en-US" sz="4000" dirty="0"/>
              <a:t>　</a:t>
            </a:r>
            <a:r>
              <a:rPr kumimoji="1" lang="ja-JP" altLang="en-US" sz="4000" dirty="0" smtClean="0"/>
              <a:t>現状分析</a:t>
            </a:r>
            <a:endParaRPr kumimoji="1" lang="en-US" altLang="ja-JP" sz="4000" dirty="0" smtClean="0"/>
          </a:p>
          <a:p>
            <a:pPr marL="0" indent="0">
              <a:lnSpc>
                <a:spcPct val="170000"/>
              </a:lnSpc>
              <a:buNone/>
            </a:pPr>
            <a:r>
              <a:rPr lang="ja-JP" altLang="en-US" sz="4000" dirty="0" smtClean="0"/>
              <a:t>　問題</a:t>
            </a:r>
            <a:r>
              <a:rPr lang="ja-JP" altLang="en-US" sz="4000" dirty="0"/>
              <a:t>意識</a:t>
            </a:r>
            <a:r>
              <a:rPr lang="ja-JP" altLang="en-US" sz="4000" dirty="0" smtClean="0"/>
              <a:t>と研究目的</a:t>
            </a:r>
            <a:endParaRPr lang="en-US" altLang="ja-JP" sz="4000" dirty="0" smtClean="0"/>
          </a:p>
          <a:p>
            <a:pPr>
              <a:lnSpc>
                <a:spcPct val="170000"/>
              </a:lnSpc>
            </a:pPr>
            <a:r>
              <a:rPr lang="ja-JP" altLang="en-US" sz="4000" dirty="0" smtClean="0"/>
              <a:t> 仮説導出と仮説</a:t>
            </a:r>
            <a:endParaRPr lang="en-US" altLang="ja-JP" sz="4000" dirty="0" smtClean="0"/>
          </a:p>
          <a:p>
            <a:pPr marL="0" indent="0">
              <a:lnSpc>
                <a:spcPct val="170000"/>
              </a:lnSpc>
              <a:buNone/>
            </a:pPr>
            <a:r>
              <a:rPr lang="ja-JP" altLang="en-US" sz="4000" dirty="0" smtClean="0"/>
              <a:t>　検証</a:t>
            </a:r>
            <a:endParaRPr lang="en-US" altLang="ja-JP" sz="4000" dirty="0" smtClean="0"/>
          </a:p>
          <a:p>
            <a:pPr marL="0" indent="0">
              <a:lnSpc>
                <a:spcPct val="170000"/>
              </a:lnSpc>
              <a:buNone/>
            </a:pPr>
            <a:r>
              <a:rPr lang="ja-JP" altLang="en-US" sz="4000" dirty="0" smtClean="0"/>
              <a:t>　インプリケーションと課題</a:t>
            </a:r>
            <a:endParaRPr lang="en-US" altLang="ja-JP" sz="4000" dirty="0" smtClean="0"/>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30</a:t>
            </a:fld>
            <a:endParaRPr lang="ja-JP" altLang="en-US">
              <a:solidFill>
                <a:prstClr val="black"/>
              </a:solidFill>
            </a:endParaRPr>
          </a:p>
        </p:txBody>
      </p:sp>
    </p:spTree>
    <p:extLst>
      <p:ext uri="{BB962C8B-B14F-4D97-AF65-F5344CB8AC3E}">
        <p14:creationId xmlns:p14="http://schemas.microsoft.com/office/powerpoint/2010/main" xmlns="" val="1181665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仮説導出</a:t>
            </a:r>
            <a:endParaRPr lang="ja-JP" altLang="en-US" dirty="0">
              <a:solidFill>
                <a:srgbClr val="0E5580">
                  <a:alpha val="60000"/>
                </a:srgbClr>
              </a:solidFill>
            </a:endParaRP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31</a:t>
            </a:fld>
            <a:endParaRPr lang="ja-JP" altLang="en-US">
              <a:solidFill>
                <a:prstClr val="black"/>
              </a:solidFill>
            </a:endParaRPr>
          </a:p>
        </p:txBody>
      </p:sp>
      <p:sp>
        <p:nvSpPr>
          <p:cNvPr id="33" name="フローチャート: 代替処理 32"/>
          <p:cNvSpPr/>
          <p:nvPr/>
        </p:nvSpPr>
        <p:spPr>
          <a:xfrm>
            <a:off x="2884642" y="5324559"/>
            <a:ext cx="5357244" cy="883735"/>
          </a:xfrm>
          <a:prstGeom prst="flowChartAlternateProcess">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prstClr val="black"/>
              </a:solidFill>
              <a:latin typeface="メイリオ" panose="020B0604030504040204" pitchFamily="50" charset="-128"/>
            </a:endParaRPr>
          </a:p>
          <a:p>
            <a:pPr algn="ctr"/>
            <a:r>
              <a:rPr lang="ja-JP" altLang="en-US" dirty="0" smtClean="0">
                <a:solidFill>
                  <a:prstClr val="black"/>
                </a:solidFill>
                <a:latin typeface="メイリオ" panose="020B0604030504040204" pitchFamily="50" charset="-128"/>
              </a:rPr>
              <a:t>しかし、解決方法は他にもある。</a:t>
            </a:r>
            <a:endParaRPr lang="en-US" altLang="ja-JP" dirty="0">
              <a:solidFill>
                <a:prstClr val="black"/>
              </a:solidFill>
              <a:latin typeface="メイリオ" panose="020B0604030504040204" pitchFamily="50" charset="-128"/>
            </a:endParaRPr>
          </a:p>
          <a:p>
            <a:pPr algn="ctr"/>
            <a:endParaRPr lang="ja-JP" altLang="en-US" dirty="0">
              <a:solidFill>
                <a:prstClr val="white"/>
              </a:solidFill>
              <a:latin typeface="メイリオ" panose="020B0604030504040204" pitchFamily="50" charset="-128"/>
            </a:endParaRPr>
          </a:p>
        </p:txBody>
      </p:sp>
      <p:sp>
        <p:nvSpPr>
          <p:cNvPr id="34" name="フローチャート: 代替処理 33"/>
          <p:cNvSpPr/>
          <p:nvPr/>
        </p:nvSpPr>
        <p:spPr>
          <a:xfrm>
            <a:off x="2999465" y="613959"/>
            <a:ext cx="5242422" cy="684299"/>
          </a:xfrm>
          <a:prstGeom prst="flowChartAlternateProcess">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prstClr val="black"/>
              </a:solidFill>
            </a:endParaRPr>
          </a:p>
          <a:p>
            <a:pPr algn="ctr"/>
            <a:r>
              <a:rPr lang="ja-JP" altLang="en-US" dirty="0" smtClean="0">
                <a:solidFill>
                  <a:prstClr val="black"/>
                </a:solidFill>
              </a:rPr>
              <a:t>疑問</a:t>
            </a:r>
            <a:r>
              <a:rPr lang="ja-JP" altLang="en-US" dirty="0">
                <a:solidFill>
                  <a:prstClr val="black"/>
                </a:solidFill>
              </a:rPr>
              <a:t>や悩みを解決するために</a:t>
            </a:r>
            <a:r>
              <a:rPr lang="ja-JP" altLang="en-US" dirty="0" smtClean="0">
                <a:solidFill>
                  <a:prstClr val="black"/>
                </a:solidFill>
              </a:rPr>
              <a:t>検索</a:t>
            </a:r>
            <a:endParaRPr lang="en-US" altLang="ja-JP" dirty="0">
              <a:solidFill>
                <a:prstClr val="black"/>
              </a:solidFill>
            </a:endParaRPr>
          </a:p>
          <a:p>
            <a:pPr algn="ctr"/>
            <a:endParaRPr lang="ja-JP" altLang="en-US" dirty="0">
              <a:solidFill>
                <a:prstClr val="white"/>
              </a:solidFill>
            </a:endParaRPr>
          </a:p>
        </p:txBody>
      </p:sp>
      <p:sp>
        <p:nvSpPr>
          <p:cNvPr id="35" name="フローチャート: 代替処理 34"/>
          <p:cNvSpPr/>
          <p:nvPr/>
        </p:nvSpPr>
        <p:spPr>
          <a:xfrm>
            <a:off x="2999464" y="1869317"/>
            <a:ext cx="5242421" cy="559136"/>
          </a:xfrm>
          <a:prstGeom prst="flowChartAlternateProcess">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prstClr val="black"/>
              </a:solidFill>
              <a:latin typeface="メイリオ" panose="020B0604030504040204" pitchFamily="50" charset="-128"/>
            </a:endParaRPr>
          </a:p>
          <a:p>
            <a:pPr algn="ctr"/>
            <a:r>
              <a:rPr lang="ja-JP" altLang="en-US" dirty="0" smtClean="0">
                <a:solidFill>
                  <a:prstClr val="black"/>
                </a:solidFill>
                <a:latin typeface="メイリオ" panose="020B0604030504040204" pitchFamily="50" charset="-128"/>
              </a:rPr>
              <a:t>解決方法を見つける</a:t>
            </a:r>
            <a:endParaRPr lang="en-US" altLang="ja-JP" dirty="0">
              <a:solidFill>
                <a:prstClr val="black"/>
              </a:solidFill>
              <a:latin typeface="メイリオ" panose="020B0604030504040204" pitchFamily="50" charset="-128"/>
            </a:endParaRPr>
          </a:p>
          <a:p>
            <a:pPr algn="ctr"/>
            <a:endParaRPr lang="ja-JP" altLang="en-US" dirty="0">
              <a:solidFill>
                <a:prstClr val="white"/>
              </a:solidFill>
              <a:latin typeface="メイリオ" panose="020B0604030504040204" pitchFamily="50" charset="-128"/>
            </a:endParaRPr>
          </a:p>
        </p:txBody>
      </p:sp>
      <p:sp>
        <p:nvSpPr>
          <p:cNvPr id="36" name="フローチャート: 代替処理 35"/>
          <p:cNvSpPr/>
          <p:nvPr/>
        </p:nvSpPr>
        <p:spPr>
          <a:xfrm>
            <a:off x="1014447" y="3269474"/>
            <a:ext cx="9340795" cy="897791"/>
          </a:xfrm>
          <a:prstGeom prst="flowChartAlternateProcess">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dirty="0" smtClean="0">
              <a:solidFill>
                <a:prstClr val="black"/>
              </a:solidFill>
            </a:endParaRPr>
          </a:p>
          <a:p>
            <a:pPr algn="ctr"/>
            <a:r>
              <a:rPr lang="ja-JP" altLang="en-US" dirty="0">
                <a:solidFill>
                  <a:prstClr val="black"/>
                </a:solidFill>
              </a:rPr>
              <a:t>今</a:t>
            </a:r>
            <a:r>
              <a:rPr lang="ja-JP" altLang="en-US" dirty="0" smtClean="0">
                <a:solidFill>
                  <a:prstClr val="black"/>
                </a:solidFill>
              </a:rPr>
              <a:t>のコンテンツマーケティングは解決方法が１つしかないものが多い。</a:t>
            </a:r>
            <a:endParaRPr lang="en-US" altLang="ja-JP" dirty="0">
              <a:solidFill>
                <a:prstClr val="black"/>
              </a:solidFill>
            </a:endParaRPr>
          </a:p>
          <a:p>
            <a:pPr algn="ctr"/>
            <a:endParaRPr lang="ja-JP" altLang="en-US" dirty="0">
              <a:solidFill>
                <a:prstClr val="white"/>
              </a:solidFill>
            </a:endParaRPr>
          </a:p>
        </p:txBody>
      </p:sp>
      <p:sp>
        <p:nvSpPr>
          <p:cNvPr id="37" name="下矢印 36"/>
          <p:cNvSpPr/>
          <p:nvPr/>
        </p:nvSpPr>
        <p:spPr>
          <a:xfrm>
            <a:off x="5245768" y="1427747"/>
            <a:ext cx="503245" cy="385011"/>
          </a:xfrm>
          <a:prstGeom prst="down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8" name="下矢印 37"/>
          <p:cNvSpPr/>
          <p:nvPr/>
        </p:nvSpPr>
        <p:spPr>
          <a:xfrm>
            <a:off x="5112379" y="2545020"/>
            <a:ext cx="770021" cy="536319"/>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9" name="下矢印 38"/>
          <p:cNvSpPr/>
          <p:nvPr/>
        </p:nvSpPr>
        <p:spPr>
          <a:xfrm>
            <a:off x="5112379" y="4413496"/>
            <a:ext cx="882316" cy="664831"/>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xmlns="" val="31638501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610706"/>
          </a:xfrm>
        </p:spPr>
        <p:txBody>
          <a:bodyPr/>
          <a:lstStyle/>
          <a:p>
            <a:r>
              <a:rPr kumimoji="1" lang="ja-JP" altLang="en-US" dirty="0" smtClean="0"/>
              <a:t>意思決定プロセス</a:t>
            </a:r>
            <a:endParaRPr kumimoji="1" lang="ja-JP" altLang="en-US" dirty="0"/>
          </a:p>
        </p:txBody>
      </p:sp>
      <p:graphicFrame>
        <p:nvGraphicFramePr>
          <p:cNvPr id="6" name="コンテンツ プレースホルダー 5"/>
          <p:cNvGraphicFramePr>
            <a:graphicFrameLocks noGrp="1"/>
          </p:cNvGraphicFramePr>
          <p:nvPr>
            <p:ph idx="1"/>
            <p:extLst/>
          </p:nvPr>
        </p:nvGraphicFramePr>
        <p:xfrm>
          <a:off x="398585" y="1207477"/>
          <a:ext cx="9835661" cy="51933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フッター プレースホルダー 3"/>
          <p:cNvSpPr>
            <a:spLocks noGrp="1"/>
          </p:cNvSpPr>
          <p:nvPr>
            <p:ph type="ftr" sz="quarter" idx="11"/>
          </p:nvPr>
        </p:nvSpPr>
        <p:spPr/>
        <p:txBody>
          <a:bodyPr/>
          <a:lstStyle/>
          <a:p>
            <a:r>
              <a:rPr lang="ja-JP" altLang="en-US" dirty="0" smtClean="0"/>
              <a:t>仮説導出</a:t>
            </a:r>
            <a:endParaRPr lang="ja-JP" altLang="en-US"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32</a:t>
            </a:fld>
            <a:endParaRPr kumimoji="1" lang="ja-JP" altLang="en-US"/>
          </a:p>
        </p:txBody>
      </p:sp>
      <p:sp>
        <p:nvSpPr>
          <p:cNvPr id="7" name="正方形/長方形 6"/>
          <p:cNvSpPr/>
          <p:nvPr/>
        </p:nvSpPr>
        <p:spPr>
          <a:xfrm>
            <a:off x="1255989" y="6488668"/>
            <a:ext cx="8797464" cy="369332"/>
          </a:xfrm>
          <a:prstGeom prst="rect">
            <a:avLst/>
          </a:prstGeom>
        </p:spPr>
        <p:txBody>
          <a:bodyPr wrap="square">
            <a:spAutoFit/>
          </a:bodyPr>
          <a:lstStyle/>
          <a:p>
            <a:r>
              <a:rPr lang="ja-JP" altLang="en-US" dirty="0" smtClean="0">
                <a:solidFill>
                  <a:schemeClr val="bg1"/>
                </a:solidFill>
              </a:rPr>
              <a:t>提唱者：Ｃ</a:t>
            </a:r>
            <a:r>
              <a:rPr lang="ja-JP" altLang="en-US" dirty="0">
                <a:solidFill>
                  <a:schemeClr val="bg1"/>
                </a:solidFill>
              </a:rPr>
              <a:t>・ケプナー（社会心理学博士）とＢ・トリゴー（社会学博士）</a:t>
            </a:r>
          </a:p>
        </p:txBody>
      </p:sp>
    </p:spTree>
    <p:extLst>
      <p:ext uri="{BB962C8B-B14F-4D97-AF65-F5344CB8AC3E}">
        <p14:creationId xmlns:p14="http://schemas.microsoft.com/office/powerpoint/2010/main" xmlns="" val="18479211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824539"/>
          </a:xfrm>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lang="ja-JP" altLang="en-US" dirty="0" smtClean="0"/>
              <a:t>仮説導出</a:t>
            </a:r>
            <a:endParaRPr lang="ja-JP" altLang="en-US"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33</a:t>
            </a:fld>
            <a:endParaRPr kumimoji="1" lang="ja-JP" altLang="en-US"/>
          </a:p>
        </p:txBody>
      </p:sp>
      <p:sp>
        <p:nvSpPr>
          <p:cNvPr id="6" name="角丸四角形 5"/>
          <p:cNvSpPr/>
          <p:nvPr/>
        </p:nvSpPr>
        <p:spPr>
          <a:xfrm>
            <a:off x="414051" y="1469614"/>
            <a:ext cx="11081263" cy="257116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prstClr val="black"/>
                </a:solidFill>
              </a:rPr>
              <a:t>情報提供方法が提供者への信頼に及ぼす効果の検討（</a:t>
            </a:r>
            <a:r>
              <a:rPr lang="en-US" altLang="ja-JP" sz="2400" b="1">
                <a:solidFill>
                  <a:prstClr val="black"/>
                </a:solidFill>
              </a:rPr>
              <a:t>2008.06</a:t>
            </a:r>
            <a:r>
              <a:rPr lang="ja-JP" altLang="en-US" sz="2400" b="1">
                <a:solidFill>
                  <a:prstClr val="black"/>
                </a:solidFill>
              </a:rPr>
              <a:t>）　小杉素子</a:t>
            </a:r>
            <a:endParaRPr lang="en-US" altLang="ja-JP" sz="2400" b="1">
              <a:solidFill>
                <a:prstClr val="black"/>
              </a:solidFill>
            </a:endParaRPr>
          </a:p>
          <a:p>
            <a:endParaRPr lang="en-US" altLang="ja-JP">
              <a:solidFill>
                <a:prstClr val="black"/>
              </a:solidFill>
            </a:endParaRPr>
          </a:p>
          <a:p>
            <a:r>
              <a:rPr lang="ja-JP" altLang="en-US">
                <a:solidFill>
                  <a:prstClr val="black"/>
                </a:solidFill>
              </a:rPr>
              <a:t> </a:t>
            </a:r>
            <a:endParaRPr lang="en-US" altLang="ja-JP">
              <a:solidFill>
                <a:prstClr val="black"/>
              </a:solidFill>
            </a:endParaRPr>
          </a:p>
          <a:p>
            <a:endParaRPr lang="en-US" altLang="ja-JP">
              <a:solidFill>
                <a:prstClr val="black"/>
              </a:solidFill>
            </a:endParaRPr>
          </a:p>
          <a:p>
            <a:endParaRPr lang="en-US" altLang="ja-JP">
              <a:solidFill>
                <a:prstClr val="black"/>
              </a:solidFill>
            </a:endParaRPr>
          </a:p>
          <a:p>
            <a:r>
              <a:rPr lang="ja-JP" altLang="en-US">
                <a:solidFill>
                  <a:prstClr val="black"/>
                </a:solidFill>
              </a:rPr>
              <a:t>情報提供者と受け手との間に情報格差がある中で、どのような情報提供方法が受け手からの信頼を高める効果があるのかを明らかにしている。</a:t>
            </a:r>
            <a:endParaRPr lang="en-US" altLang="ja-JP">
              <a:solidFill>
                <a:prstClr val="black"/>
              </a:solidFill>
            </a:endParaRPr>
          </a:p>
          <a:p>
            <a:endParaRPr lang="en-US" altLang="ja-JP" dirty="0">
              <a:solidFill>
                <a:prstClr val="black"/>
              </a:solidFill>
            </a:endParaRPr>
          </a:p>
        </p:txBody>
      </p:sp>
      <p:sp>
        <p:nvSpPr>
          <p:cNvPr id="7" name="角丸四角形 6"/>
          <p:cNvSpPr/>
          <p:nvPr/>
        </p:nvSpPr>
        <p:spPr>
          <a:xfrm>
            <a:off x="414051" y="4446967"/>
            <a:ext cx="11081263" cy="1584960"/>
          </a:xfrm>
          <a:prstGeom prst="roundRect">
            <a:avLst/>
          </a:prstGeom>
          <a:noFill/>
          <a:ln w="3810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prstClr val="black"/>
                </a:solidFill>
              </a:rPr>
              <a:t>結論</a:t>
            </a:r>
            <a:endParaRPr lang="en-US" altLang="ja-JP" dirty="0">
              <a:solidFill>
                <a:prstClr val="black"/>
              </a:solidFill>
            </a:endParaRPr>
          </a:p>
          <a:p>
            <a:r>
              <a:rPr lang="ja-JP" altLang="en-US" b="1" u="sng" dirty="0">
                <a:solidFill>
                  <a:prstClr val="black"/>
                </a:solidFill>
              </a:rPr>
              <a:t>単一情報を提供するよりも、複数情報を提供したほうが受け手からの信頼を得易い。</a:t>
            </a:r>
            <a:endParaRPr lang="en-US" altLang="ja-JP" b="1" u="sng" dirty="0">
              <a:solidFill>
                <a:prstClr val="black"/>
              </a:solidFill>
            </a:endParaRPr>
          </a:p>
          <a:p>
            <a:r>
              <a:rPr lang="ja-JP" altLang="en-US" dirty="0">
                <a:solidFill>
                  <a:prstClr val="black"/>
                </a:solidFill>
              </a:rPr>
              <a:t>複数情報提供の中でも、自分にとってメリットのあるものだけでなく、自分にとってデメリットを含む情報を提供すると受け手からの信頼獲得に繋がる。 </a:t>
            </a:r>
          </a:p>
        </p:txBody>
      </p:sp>
    </p:spTree>
    <p:extLst>
      <p:ext uri="{BB962C8B-B14F-4D97-AF65-F5344CB8AC3E}">
        <p14:creationId xmlns:p14="http://schemas.microsoft.com/office/powerpoint/2010/main" xmlns="" val="28216581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8076778" y="2633585"/>
            <a:ext cx="2590800" cy="2114550"/>
          </a:xfrm>
          <a:prstGeom prst="rect">
            <a:avLst/>
          </a:prstGeom>
        </p:spPr>
      </p:pic>
      <p:pic>
        <p:nvPicPr>
          <p:cNvPr id="13" name="図 12"/>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5569017" y="2633585"/>
            <a:ext cx="2286000" cy="2000250"/>
          </a:xfrm>
          <a:prstGeom prst="rect">
            <a:avLst/>
          </a:prstGeom>
        </p:spPr>
      </p:pic>
      <p:sp>
        <p:nvSpPr>
          <p:cNvPr id="2" name="スライド番号プレースホルダー 1"/>
          <p:cNvSpPr>
            <a:spLocks noGrp="1"/>
          </p:cNvSpPr>
          <p:nvPr>
            <p:ph type="sldNum" sz="quarter" idx="12"/>
          </p:nvPr>
        </p:nvSpPr>
        <p:spPr/>
        <p:txBody>
          <a:bodyPr/>
          <a:lstStyle/>
          <a:p>
            <a:fld id="{887919BA-2FB6-4F34-856C-CFB1095284AF}" type="slidenum">
              <a:rPr lang="ja-JP" altLang="en-US" smtClean="0"/>
              <a:pPr/>
              <a:t>34</a:t>
            </a:fld>
            <a:endParaRPr lang="ja-JP" altLang="en-US" dirty="0"/>
          </a:p>
        </p:txBody>
      </p:sp>
      <p:sp>
        <p:nvSpPr>
          <p:cNvPr id="3" name="テキスト ボックス 2"/>
          <p:cNvSpPr txBox="1"/>
          <p:nvPr/>
        </p:nvSpPr>
        <p:spPr>
          <a:xfrm>
            <a:off x="429408" y="906495"/>
            <a:ext cx="10424674" cy="800219"/>
          </a:xfrm>
          <a:prstGeom prst="rect">
            <a:avLst/>
          </a:prstGeom>
          <a:noFill/>
        </p:spPr>
        <p:txBody>
          <a:bodyPr wrap="square" rtlCol="0">
            <a:spAutoFit/>
          </a:bodyPr>
          <a:lstStyle/>
          <a:p>
            <a:r>
              <a:rPr kumimoji="1" lang="ja-JP" altLang="en-US" sz="2800" dirty="0" smtClean="0">
                <a:solidFill>
                  <a:schemeClr val="bg1"/>
                </a:solidFill>
              </a:rPr>
              <a:t>コンテンツマーケティングにおいても同じこと</a:t>
            </a:r>
            <a:r>
              <a:rPr lang="ja-JP" altLang="en-US" sz="2800" dirty="0" smtClean="0">
                <a:solidFill>
                  <a:schemeClr val="bg1"/>
                </a:solidFill>
              </a:rPr>
              <a:t>が言えるのか？</a:t>
            </a:r>
            <a:endParaRPr lang="en-US" altLang="ja-JP" dirty="0" smtClean="0">
              <a:solidFill>
                <a:schemeClr val="bg1"/>
              </a:solidFill>
            </a:endParaRPr>
          </a:p>
          <a:p>
            <a:endParaRPr kumimoji="1" lang="ja-JP" altLang="en-US" dirty="0">
              <a:solidFill>
                <a:schemeClr val="bg1"/>
              </a:solidFill>
            </a:endParaRPr>
          </a:p>
        </p:txBody>
      </p:sp>
      <p:pic>
        <p:nvPicPr>
          <p:cNvPr id="7" name="図 6"/>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3907631" y="3124191"/>
            <a:ext cx="1762303" cy="1447800"/>
          </a:xfrm>
          <a:prstGeom prst="rect">
            <a:avLst/>
          </a:prstGeom>
        </p:spPr>
      </p:pic>
      <p:sp>
        <p:nvSpPr>
          <p:cNvPr id="8" name="ドーナツ 7"/>
          <p:cNvSpPr/>
          <p:nvPr/>
        </p:nvSpPr>
        <p:spPr>
          <a:xfrm>
            <a:off x="5790778" y="1721252"/>
            <a:ext cx="5197947" cy="4635100"/>
          </a:xfrm>
          <a:prstGeom prst="donu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9" name="テキスト ボックス 8"/>
          <p:cNvSpPr txBox="1"/>
          <p:nvPr/>
        </p:nvSpPr>
        <p:spPr>
          <a:xfrm>
            <a:off x="1397278" y="5036950"/>
            <a:ext cx="1762669" cy="523220"/>
          </a:xfrm>
          <a:prstGeom prst="rect">
            <a:avLst/>
          </a:prstGeom>
          <a:noFill/>
        </p:spPr>
        <p:txBody>
          <a:bodyPr wrap="square" rtlCol="0">
            <a:spAutoFit/>
          </a:bodyPr>
          <a:lstStyle/>
          <a:p>
            <a:r>
              <a:rPr kumimoji="1" lang="ja-JP" altLang="en-US" sz="2800" dirty="0" smtClean="0">
                <a:solidFill>
                  <a:schemeClr val="bg1"/>
                </a:solidFill>
              </a:rPr>
              <a:t>単一情報</a:t>
            </a:r>
            <a:endParaRPr kumimoji="1" lang="ja-JP" altLang="en-US" sz="2800" dirty="0">
              <a:solidFill>
                <a:schemeClr val="bg1"/>
              </a:solidFill>
            </a:endParaRPr>
          </a:p>
        </p:txBody>
      </p:sp>
      <p:sp>
        <p:nvSpPr>
          <p:cNvPr id="10" name="テキスト ボックス 9"/>
          <p:cNvSpPr txBox="1"/>
          <p:nvPr/>
        </p:nvSpPr>
        <p:spPr>
          <a:xfrm>
            <a:off x="7506347" y="5346772"/>
            <a:ext cx="1766807" cy="523220"/>
          </a:xfrm>
          <a:prstGeom prst="rect">
            <a:avLst/>
          </a:prstGeom>
          <a:noFill/>
        </p:spPr>
        <p:txBody>
          <a:bodyPr wrap="square" rtlCol="0">
            <a:spAutoFit/>
          </a:bodyPr>
          <a:lstStyle/>
          <a:p>
            <a:r>
              <a:rPr kumimoji="1" lang="ja-JP" altLang="en-US" sz="2800" dirty="0" smtClean="0">
                <a:solidFill>
                  <a:schemeClr val="bg1"/>
                </a:solidFill>
              </a:rPr>
              <a:t>複数情報</a:t>
            </a:r>
            <a:endParaRPr kumimoji="1" lang="ja-JP" altLang="en-US" sz="2800" dirty="0">
              <a:solidFill>
                <a:schemeClr val="bg1"/>
              </a:solidFill>
            </a:endParaRPr>
          </a:p>
        </p:txBody>
      </p:sp>
      <p:sp>
        <p:nvSpPr>
          <p:cNvPr id="11" name="テキスト ボックス 10"/>
          <p:cNvSpPr txBox="1"/>
          <p:nvPr/>
        </p:nvSpPr>
        <p:spPr>
          <a:xfrm>
            <a:off x="3364948" y="1376516"/>
            <a:ext cx="2204069" cy="3170099"/>
          </a:xfrm>
          <a:prstGeom prst="rect">
            <a:avLst/>
          </a:prstGeom>
          <a:noFill/>
        </p:spPr>
        <p:txBody>
          <a:bodyPr wrap="square" rtlCol="0">
            <a:spAutoFit/>
          </a:bodyPr>
          <a:lstStyle/>
          <a:p>
            <a:r>
              <a:rPr kumimoji="1" lang="ja-JP" altLang="en-US" sz="20000" dirty="0" smtClean="0">
                <a:solidFill>
                  <a:schemeClr val="bg1"/>
                </a:solidFill>
              </a:rPr>
              <a:t>？</a:t>
            </a:r>
            <a:endParaRPr kumimoji="1" lang="ja-JP" altLang="en-US" sz="20000" dirty="0">
              <a:solidFill>
                <a:schemeClr val="bg1"/>
              </a:solidFill>
            </a:endParaRPr>
          </a:p>
        </p:txBody>
      </p:sp>
      <p:pic>
        <p:nvPicPr>
          <p:cNvPr id="12" name="図 11"/>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1028871" y="2633585"/>
            <a:ext cx="2286000" cy="2000250"/>
          </a:xfrm>
          <a:prstGeom prst="rect">
            <a:avLst/>
          </a:prstGeom>
        </p:spPr>
      </p:pic>
      <p:sp>
        <p:nvSpPr>
          <p:cNvPr id="15" name="フッター プレースホルダー 3"/>
          <p:cNvSpPr>
            <a:spLocks noGrp="1"/>
          </p:cNvSpPr>
          <p:nvPr>
            <p:ph type="ftr" sz="quarter" idx="11"/>
          </p:nvPr>
        </p:nvSpPr>
        <p:spPr>
          <a:xfrm>
            <a:off x="226442" y="120944"/>
            <a:ext cx="3859795" cy="304880"/>
          </a:xfrm>
        </p:spPr>
        <p:txBody>
          <a:bodyPr/>
          <a:lstStyle/>
          <a:p>
            <a:r>
              <a:rPr lang="ja-JP" altLang="en-US" sz="1600" dirty="0" smtClean="0">
                <a:solidFill>
                  <a:schemeClr val="bg2">
                    <a:alpha val="60000"/>
                  </a:schemeClr>
                </a:solidFill>
              </a:rPr>
              <a:t>仮説導出</a:t>
            </a:r>
            <a:endParaRPr lang="ja-JP" altLang="en-US" sz="1600" dirty="0">
              <a:solidFill>
                <a:schemeClr val="bg2">
                  <a:alpha val="60000"/>
                </a:schemeClr>
              </a:solidFill>
            </a:endParaRPr>
          </a:p>
        </p:txBody>
      </p:sp>
    </p:spTree>
    <p:extLst>
      <p:ext uri="{BB962C8B-B14F-4D97-AF65-F5344CB8AC3E}">
        <p14:creationId xmlns:p14="http://schemas.microsoft.com/office/powerpoint/2010/main" xmlns="" val="1357238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仮説</a:t>
            </a:r>
            <a:r>
              <a:rPr kumimoji="1" lang="ja-JP" altLang="en-US" dirty="0" smtClean="0"/>
              <a:t>１</a:t>
            </a:r>
            <a:endParaRPr kumimoji="1" lang="ja-JP" altLang="en-US" dirty="0"/>
          </a:p>
        </p:txBody>
      </p:sp>
      <p:sp>
        <p:nvSpPr>
          <p:cNvPr id="3" name="コンテンツ プレースホルダー 2"/>
          <p:cNvSpPr>
            <a:spLocks noGrp="1"/>
          </p:cNvSpPr>
          <p:nvPr>
            <p:ph idx="1"/>
          </p:nvPr>
        </p:nvSpPr>
        <p:spPr>
          <a:xfrm>
            <a:off x="1065488" y="1781889"/>
            <a:ext cx="9708962" cy="1558062"/>
          </a:xfrm>
          <a:ln>
            <a:solidFill>
              <a:schemeClr val="tx1"/>
            </a:solidFill>
          </a:ln>
        </p:spPr>
        <p:txBody>
          <a:bodyPr>
            <a:noAutofit/>
          </a:bodyPr>
          <a:lstStyle/>
          <a:p>
            <a:pPr marL="0" indent="0">
              <a:buNone/>
            </a:pPr>
            <a:r>
              <a:rPr lang="ja-JP" altLang="en-US" sz="2800" dirty="0"/>
              <a:t>問題解決に対する答えが商品名のみの時に比べて</a:t>
            </a:r>
            <a:r>
              <a:rPr lang="ja-JP" altLang="en-US" sz="2800" dirty="0" smtClean="0"/>
              <a:t>、</a:t>
            </a:r>
            <a:endParaRPr lang="en-US" altLang="ja-JP" sz="2800" dirty="0" smtClean="0"/>
          </a:p>
          <a:p>
            <a:pPr marL="0" indent="0">
              <a:buNone/>
            </a:pPr>
            <a:r>
              <a:rPr lang="ja-JP" altLang="en-US" sz="2800" dirty="0" smtClean="0"/>
              <a:t>商</a:t>
            </a:r>
            <a:r>
              <a:rPr lang="ja-JP" altLang="en-US" sz="2800" dirty="0"/>
              <a:t>品名を選択肢の一つとして提示された時の方</a:t>
            </a:r>
            <a:r>
              <a:rPr lang="ja-JP" altLang="en-US" sz="2800" dirty="0" smtClean="0"/>
              <a:t>が</a:t>
            </a:r>
            <a:endParaRPr lang="en-US" altLang="ja-JP" sz="2800" dirty="0" smtClean="0"/>
          </a:p>
          <a:p>
            <a:pPr marL="0" indent="0">
              <a:buNone/>
            </a:pPr>
            <a:r>
              <a:rPr lang="ja-JP" altLang="en-US" sz="2800" dirty="0" smtClean="0"/>
              <a:t>その</a:t>
            </a:r>
            <a:r>
              <a:rPr lang="ja-JP" altLang="en-US" sz="2800" dirty="0"/>
              <a:t>記事を信頼する</a:t>
            </a:r>
            <a:endParaRPr kumimoji="1" lang="ja-JP" altLang="en-US" sz="2800"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35</a:t>
            </a:fld>
            <a:endParaRPr kumimoji="1" lang="ja-JP" altLang="en-US" dirty="0"/>
          </a:p>
        </p:txBody>
      </p:sp>
      <p:pic>
        <p:nvPicPr>
          <p:cNvPr id="9" name="図 8"/>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1038764" y="4354286"/>
            <a:ext cx="2235150" cy="2503714"/>
          </a:xfrm>
          <a:prstGeom prst="rect">
            <a:avLst/>
          </a:prstGeom>
        </p:spPr>
      </p:pic>
      <p:pic>
        <p:nvPicPr>
          <p:cNvPr id="10" name="図 9"/>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4206866" y="3914427"/>
            <a:ext cx="2286000" cy="2000250"/>
          </a:xfrm>
          <a:prstGeom prst="rect">
            <a:avLst/>
          </a:prstGeom>
        </p:spPr>
      </p:pic>
      <p:pic>
        <p:nvPicPr>
          <p:cNvPr id="11" name="図 10"/>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6492866" y="4743450"/>
            <a:ext cx="2590800" cy="2114550"/>
          </a:xfrm>
          <a:prstGeom prst="rect">
            <a:avLst/>
          </a:prstGeom>
        </p:spPr>
      </p:pic>
      <p:sp>
        <p:nvSpPr>
          <p:cNvPr id="12" name="フッター プレースホルダー 3"/>
          <p:cNvSpPr txBox="1">
            <a:spLocks/>
          </p:cNvSpPr>
          <p:nvPr/>
        </p:nvSpPr>
        <p:spPr>
          <a:xfrm>
            <a:off x="226442" y="120944"/>
            <a:ext cx="3859795" cy="304880"/>
          </a:xfrm>
          <a:prstGeom prst="rect">
            <a:avLst/>
          </a:prstGeom>
        </p:spPr>
        <p:txBody>
          <a:bodyPr vert="horz" lIns="91440" tIns="45720" rIns="91440" bIns="45720" rtlCol="0" anchor="b"/>
          <a:lstStyle>
            <a:defPPr>
              <a:defRPr lang="ja-JP"/>
            </a:defPPr>
            <a:lvl1pPr marL="0" algn="l" defTabSz="914400" rtl="0" eaLnBrk="1" latinLnBrk="0" hangingPunct="1">
              <a:defRPr kumimoji="1" sz="1600" b="0" i="0" kern="1200">
                <a:solidFill>
                  <a:schemeClr val="bg2">
                    <a:alpha val="60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70000"/>
              </a:lnSpc>
            </a:pPr>
            <a:r>
              <a:rPr lang="ja-JP" altLang="en-US" dirty="0" smtClean="0"/>
              <a:t>仮説</a:t>
            </a:r>
            <a:endParaRPr lang="en-US" altLang="ja-JP" dirty="0"/>
          </a:p>
        </p:txBody>
      </p:sp>
    </p:spTree>
    <p:extLst>
      <p:ext uri="{BB962C8B-B14F-4D97-AF65-F5344CB8AC3E}">
        <p14:creationId xmlns:p14="http://schemas.microsoft.com/office/powerpoint/2010/main" xmlns="" val="14462410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lang="ja-JP" altLang="en-US" dirty="0" smtClean="0"/>
              <a:t>仮説導出</a:t>
            </a:r>
            <a:endParaRPr lang="ja-JP" altLang="en-US"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36</a:t>
            </a:fld>
            <a:endParaRPr kumimoji="1" lang="ja-JP" altLang="en-US"/>
          </a:p>
        </p:txBody>
      </p:sp>
      <p:sp>
        <p:nvSpPr>
          <p:cNvPr id="6" name="角丸四角形 5"/>
          <p:cNvSpPr/>
          <p:nvPr/>
        </p:nvSpPr>
        <p:spPr>
          <a:xfrm>
            <a:off x="350596" y="1156864"/>
            <a:ext cx="10801773" cy="29570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a:solidFill>
                <a:prstClr val="black"/>
              </a:solidFill>
            </a:endParaRPr>
          </a:p>
          <a:p>
            <a:r>
              <a:rPr lang="ja-JP" altLang="en-US" sz="2400" b="1">
                <a:solidFill>
                  <a:prstClr val="black"/>
                </a:solidFill>
              </a:rPr>
              <a:t>情報提供方法が提供者への信頼に及ぼす効果の検討（</a:t>
            </a:r>
            <a:r>
              <a:rPr lang="en-US" altLang="ja-JP" sz="2400" b="1">
                <a:solidFill>
                  <a:prstClr val="black"/>
                </a:solidFill>
              </a:rPr>
              <a:t>2008.06</a:t>
            </a:r>
            <a:r>
              <a:rPr lang="ja-JP" altLang="en-US" sz="2400" b="1">
                <a:solidFill>
                  <a:prstClr val="black"/>
                </a:solidFill>
              </a:rPr>
              <a:t>）　小杉素子</a:t>
            </a:r>
            <a:endParaRPr lang="en-US" altLang="ja-JP" sz="2400" b="1">
              <a:solidFill>
                <a:prstClr val="black"/>
              </a:solidFill>
            </a:endParaRPr>
          </a:p>
          <a:p>
            <a:endParaRPr lang="en-US" altLang="ja-JP">
              <a:solidFill>
                <a:prstClr val="black"/>
              </a:solidFill>
            </a:endParaRPr>
          </a:p>
          <a:p>
            <a:r>
              <a:rPr lang="ja-JP" altLang="en-US">
                <a:solidFill>
                  <a:prstClr val="black"/>
                </a:solidFill>
              </a:rPr>
              <a:t> </a:t>
            </a:r>
            <a:endParaRPr lang="en-US" altLang="ja-JP">
              <a:solidFill>
                <a:prstClr val="black"/>
              </a:solidFill>
            </a:endParaRPr>
          </a:p>
          <a:p>
            <a:endParaRPr lang="en-US" altLang="ja-JP">
              <a:solidFill>
                <a:prstClr val="black"/>
              </a:solidFill>
            </a:endParaRPr>
          </a:p>
          <a:p>
            <a:endParaRPr lang="en-US" altLang="ja-JP">
              <a:solidFill>
                <a:prstClr val="black"/>
              </a:solidFill>
            </a:endParaRPr>
          </a:p>
          <a:p>
            <a:r>
              <a:rPr lang="ja-JP" altLang="en-US">
                <a:solidFill>
                  <a:prstClr val="black"/>
                </a:solidFill>
              </a:rPr>
              <a:t>情報提供者と受け手との間に情報格差がある中で、どのような情報提供方法が受け手からの信頼を高める効果があるのかを明らかにしている。</a:t>
            </a:r>
            <a:endParaRPr lang="en-US" altLang="ja-JP" dirty="0">
              <a:solidFill>
                <a:prstClr val="black"/>
              </a:solidFill>
            </a:endParaRPr>
          </a:p>
        </p:txBody>
      </p:sp>
      <p:sp>
        <p:nvSpPr>
          <p:cNvPr id="7" name="角丸四角形 6"/>
          <p:cNvSpPr/>
          <p:nvPr/>
        </p:nvSpPr>
        <p:spPr>
          <a:xfrm>
            <a:off x="611413" y="4442478"/>
            <a:ext cx="10210406" cy="1958323"/>
          </a:xfrm>
          <a:prstGeom prst="roundRect">
            <a:avLst/>
          </a:prstGeom>
          <a:noFill/>
          <a:ln w="38100">
            <a:solidFill>
              <a:srgbClr val="66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prstClr val="black"/>
                </a:solidFill>
              </a:rPr>
              <a:t>結論</a:t>
            </a:r>
            <a:endParaRPr lang="en-US" altLang="ja-JP" dirty="0">
              <a:solidFill>
                <a:prstClr val="black"/>
              </a:solidFill>
            </a:endParaRPr>
          </a:p>
          <a:p>
            <a:r>
              <a:rPr lang="ja-JP" altLang="en-US" dirty="0">
                <a:solidFill>
                  <a:prstClr val="black"/>
                </a:solidFill>
              </a:rPr>
              <a:t>単一情報を提供するよりも、複数情報を提供したほうが受け手からの信頼を得易い。</a:t>
            </a:r>
            <a:endParaRPr lang="en-US" altLang="ja-JP" dirty="0">
              <a:solidFill>
                <a:prstClr val="black"/>
              </a:solidFill>
            </a:endParaRPr>
          </a:p>
          <a:p>
            <a:r>
              <a:rPr lang="ja-JP" altLang="en-US" b="1" u="sng" dirty="0">
                <a:solidFill>
                  <a:prstClr val="black"/>
                </a:solidFill>
              </a:rPr>
              <a:t>複数情報提供の中でも、自分にとってメリットのあるものだけでなく、自分にとってデメリットを含む情報を提供すると受け手からの信頼獲得に繋がる。 </a:t>
            </a:r>
          </a:p>
        </p:txBody>
      </p:sp>
    </p:spTree>
    <p:extLst>
      <p:ext uri="{BB962C8B-B14F-4D97-AF65-F5344CB8AC3E}">
        <p14:creationId xmlns:p14="http://schemas.microsoft.com/office/powerpoint/2010/main" xmlns="" val="26981120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角丸四角形吹き出し 26"/>
          <p:cNvSpPr/>
          <p:nvPr/>
        </p:nvSpPr>
        <p:spPr>
          <a:xfrm>
            <a:off x="7018734" y="55420"/>
            <a:ext cx="1897867" cy="1498422"/>
          </a:xfrm>
          <a:prstGeom prst="wedgeRoundRectCallout">
            <a:avLst>
              <a:gd name="adj1" fmla="val -47010"/>
              <a:gd name="adj2" fmla="val 7107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7" name="角丸四角形吹き出し 6"/>
          <p:cNvSpPr/>
          <p:nvPr/>
        </p:nvSpPr>
        <p:spPr>
          <a:xfrm>
            <a:off x="2743200" y="85458"/>
            <a:ext cx="2110751" cy="1445988"/>
          </a:xfrm>
          <a:prstGeom prst="wedgeRoundRectCallout">
            <a:avLst>
              <a:gd name="adj1" fmla="val 31940"/>
              <a:gd name="adj2" fmla="val 69688"/>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 name="スライド番号プレースホルダー 1"/>
          <p:cNvSpPr>
            <a:spLocks noGrp="1"/>
          </p:cNvSpPr>
          <p:nvPr>
            <p:ph type="sldNum" sz="quarter" idx="12"/>
          </p:nvPr>
        </p:nvSpPr>
        <p:spPr/>
        <p:txBody>
          <a:bodyPr/>
          <a:lstStyle/>
          <a:p>
            <a:fld id="{887919BA-2FB6-4F34-856C-CFB1095284AF}" type="slidenum">
              <a:rPr lang="ja-JP" altLang="en-US" smtClean="0"/>
              <a:pPr/>
              <a:t>37</a:t>
            </a:fld>
            <a:endParaRPr lang="ja-JP" altLang="en-US" dirty="0"/>
          </a:p>
        </p:txBody>
      </p:sp>
      <p:sp>
        <p:nvSpPr>
          <p:cNvPr id="4" name="角丸四角形 3"/>
          <p:cNvSpPr/>
          <p:nvPr/>
        </p:nvSpPr>
        <p:spPr>
          <a:xfrm>
            <a:off x="374078" y="1646719"/>
            <a:ext cx="3344365" cy="986227"/>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2000" dirty="0" smtClean="0">
                <a:solidFill>
                  <a:schemeClr val="bg1"/>
                </a:solidFill>
              </a:rPr>
              <a:t>商品名を入れた</a:t>
            </a:r>
            <a:endParaRPr kumimoji="1" lang="en-US" altLang="ja-JP" sz="2000" dirty="0" smtClean="0">
              <a:solidFill>
                <a:schemeClr val="bg1"/>
              </a:solidFill>
            </a:endParaRPr>
          </a:p>
          <a:p>
            <a:pPr algn="ctr"/>
            <a:r>
              <a:rPr kumimoji="1" lang="ja-JP" altLang="en-US" sz="2000" dirty="0" smtClean="0">
                <a:solidFill>
                  <a:schemeClr val="bg1"/>
                </a:solidFill>
              </a:rPr>
              <a:t>コンテンツマーケティング</a:t>
            </a:r>
            <a:endParaRPr kumimoji="1" lang="ja-JP" altLang="en-US" sz="2000" dirty="0">
              <a:solidFill>
                <a:schemeClr val="bg1"/>
              </a:solidFill>
            </a:endParaRPr>
          </a:p>
        </p:txBody>
      </p:sp>
      <p:sp>
        <p:nvSpPr>
          <p:cNvPr id="10" name="右矢印 9"/>
          <p:cNvSpPr/>
          <p:nvPr/>
        </p:nvSpPr>
        <p:spPr>
          <a:xfrm>
            <a:off x="4913685" y="1848702"/>
            <a:ext cx="2087592" cy="724619"/>
          </a:xfrm>
          <a:prstGeom prst="rightArrow">
            <a:avLst/>
          </a:prstGeom>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solidFill>
                <a:schemeClr val="bg1"/>
              </a:solidFill>
            </a:endParaRPr>
          </a:p>
        </p:txBody>
      </p:sp>
      <p:sp>
        <p:nvSpPr>
          <p:cNvPr id="11" name="テキスト ボックス 10"/>
          <p:cNvSpPr txBox="1"/>
          <p:nvPr/>
        </p:nvSpPr>
        <p:spPr>
          <a:xfrm>
            <a:off x="3743863" y="2884594"/>
            <a:ext cx="1415772" cy="461665"/>
          </a:xfrm>
          <a:prstGeom prst="rect">
            <a:avLst/>
          </a:prstGeom>
          <a:noFill/>
        </p:spPr>
        <p:txBody>
          <a:bodyPr wrap="none" rtlCol="0">
            <a:spAutoFit/>
          </a:bodyPr>
          <a:lstStyle/>
          <a:p>
            <a:r>
              <a:rPr kumimoji="1" lang="ja-JP" altLang="en-US" sz="2400" dirty="0" smtClean="0">
                <a:solidFill>
                  <a:schemeClr val="bg1"/>
                </a:solidFill>
              </a:rPr>
              <a:t>メリット</a:t>
            </a:r>
            <a:endParaRPr kumimoji="1" lang="ja-JP" altLang="en-US" sz="2400" dirty="0">
              <a:solidFill>
                <a:schemeClr val="bg1"/>
              </a:solidFill>
            </a:endParaRPr>
          </a:p>
        </p:txBody>
      </p:sp>
      <p:sp>
        <p:nvSpPr>
          <p:cNvPr id="14" name="角丸四角形 13"/>
          <p:cNvSpPr/>
          <p:nvPr/>
        </p:nvSpPr>
        <p:spPr>
          <a:xfrm>
            <a:off x="8020784" y="1660608"/>
            <a:ext cx="3001992" cy="862642"/>
          </a:xfrm>
          <a:prstGeom prst="round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4000" dirty="0" smtClean="0">
                <a:solidFill>
                  <a:schemeClr val="bg1"/>
                </a:solidFill>
              </a:rPr>
              <a:t>消費者</a:t>
            </a:r>
            <a:endParaRPr kumimoji="1" lang="ja-JP" altLang="en-US" sz="4000" dirty="0">
              <a:solidFill>
                <a:schemeClr val="bg1"/>
              </a:solidFill>
            </a:endParaRPr>
          </a:p>
        </p:txBody>
      </p:sp>
      <p:sp>
        <p:nvSpPr>
          <p:cNvPr id="15" name="テキスト ボックス 14"/>
          <p:cNvSpPr txBox="1"/>
          <p:nvPr/>
        </p:nvSpPr>
        <p:spPr>
          <a:xfrm>
            <a:off x="4853951" y="1198943"/>
            <a:ext cx="2031325" cy="461665"/>
          </a:xfrm>
          <a:prstGeom prst="rect">
            <a:avLst/>
          </a:prstGeom>
          <a:noFill/>
        </p:spPr>
        <p:txBody>
          <a:bodyPr wrap="none" rtlCol="0">
            <a:spAutoFit/>
          </a:bodyPr>
          <a:lstStyle/>
          <a:p>
            <a:r>
              <a:rPr kumimoji="1" lang="ja-JP" altLang="en-US" sz="2400" dirty="0" smtClean="0">
                <a:solidFill>
                  <a:schemeClr val="bg1"/>
                </a:solidFill>
              </a:rPr>
              <a:t>発信する情報</a:t>
            </a:r>
            <a:endParaRPr kumimoji="1" lang="ja-JP" altLang="en-US" sz="2400" dirty="0">
              <a:solidFill>
                <a:schemeClr val="bg1"/>
              </a:solidFill>
            </a:endParaRPr>
          </a:p>
        </p:txBody>
      </p:sp>
      <p:sp>
        <p:nvSpPr>
          <p:cNvPr id="19" name="右矢印 18"/>
          <p:cNvSpPr/>
          <p:nvPr/>
        </p:nvSpPr>
        <p:spPr>
          <a:xfrm rot="8469898">
            <a:off x="3456331" y="3526972"/>
            <a:ext cx="1635090" cy="914925"/>
          </a:xfrm>
          <a:prstGeom prst="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kumimoji="1" lang="ja-JP" altLang="en-US">
              <a:solidFill>
                <a:schemeClr val="bg1"/>
              </a:solidFill>
            </a:endParaRPr>
          </a:p>
        </p:txBody>
      </p:sp>
      <p:sp>
        <p:nvSpPr>
          <p:cNvPr id="23" name="円/楕円 22"/>
          <p:cNvSpPr/>
          <p:nvPr/>
        </p:nvSpPr>
        <p:spPr>
          <a:xfrm>
            <a:off x="741872" y="4328148"/>
            <a:ext cx="3001991" cy="1176704"/>
          </a:xfrm>
          <a:prstGeom prst="ellipse">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bg1"/>
                </a:solidFill>
              </a:rPr>
              <a:t>自社の</a:t>
            </a:r>
            <a:endParaRPr kumimoji="1" lang="en-US" altLang="ja-JP" sz="2400" dirty="0" smtClean="0">
              <a:solidFill>
                <a:schemeClr val="bg1"/>
              </a:solidFill>
            </a:endParaRPr>
          </a:p>
          <a:p>
            <a:pPr algn="ctr"/>
            <a:r>
              <a:rPr kumimoji="1" lang="ja-JP" altLang="en-US" sz="2400" dirty="0" smtClean="0">
                <a:solidFill>
                  <a:schemeClr val="bg1"/>
                </a:solidFill>
              </a:rPr>
              <a:t>商品情報</a:t>
            </a:r>
            <a:endParaRPr kumimoji="1" lang="ja-JP" altLang="en-US" sz="2400" dirty="0">
              <a:solidFill>
                <a:schemeClr val="bg1"/>
              </a:solidFill>
            </a:endParaRPr>
          </a:p>
        </p:txBody>
      </p:sp>
      <p:sp>
        <p:nvSpPr>
          <p:cNvPr id="26" name="右矢印 25"/>
          <p:cNvSpPr/>
          <p:nvPr/>
        </p:nvSpPr>
        <p:spPr>
          <a:xfrm rot="2504797">
            <a:off x="6834978" y="3450444"/>
            <a:ext cx="1635090" cy="914925"/>
          </a:xfrm>
          <a:prstGeom prst="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a:solidFill>
                <a:schemeClr val="bg1"/>
              </a:solidFill>
            </a:endParaRPr>
          </a:p>
        </p:txBody>
      </p:sp>
      <p:sp>
        <p:nvSpPr>
          <p:cNvPr id="28" name="テキスト ボックス 27"/>
          <p:cNvSpPr txBox="1"/>
          <p:nvPr/>
        </p:nvSpPr>
        <p:spPr>
          <a:xfrm>
            <a:off x="7279635" y="2923674"/>
            <a:ext cx="1931831" cy="461665"/>
          </a:xfrm>
          <a:prstGeom prst="rect">
            <a:avLst/>
          </a:prstGeom>
          <a:noFill/>
        </p:spPr>
        <p:txBody>
          <a:bodyPr wrap="square" rtlCol="0">
            <a:spAutoFit/>
          </a:bodyPr>
          <a:lstStyle/>
          <a:p>
            <a:r>
              <a:rPr lang="ja-JP" altLang="en-US" sz="2400" dirty="0" smtClean="0">
                <a:solidFill>
                  <a:schemeClr val="bg1"/>
                </a:solidFill>
              </a:rPr>
              <a:t>デメリット</a:t>
            </a:r>
            <a:endParaRPr lang="ja-JP" altLang="en-US" sz="2400" dirty="0">
              <a:solidFill>
                <a:schemeClr val="bg1"/>
              </a:solidFill>
            </a:endParaRPr>
          </a:p>
        </p:txBody>
      </p:sp>
      <p:sp>
        <p:nvSpPr>
          <p:cNvPr id="29" name="円/楕円 28"/>
          <p:cNvSpPr/>
          <p:nvPr/>
        </p:nvSpPr>
        <p:spPr>
          <a:xfrm>
            <a:off x="8191668" y="5661162"/>
            <a:ext cx="3001991" cy="1176704"/>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400" dirty="0">
                <a:solidFill>
                  <a:schemeClr val="bg1"/>
                </a:solidFill>
              </a:rPr>
              <a:t>商品以外</a:t>
            </a:r>
            <a:r>
              <a:rPr lang="ja-JP" altLang="en-US" sz="2400" dirty="0" smtClean="0">
                <a:solidFill>
                  <a:schemeClr val="bg1"/>
                </a:solidFill>
              </a:rPr>
              <a:t>の</a:t>
            </a:r>
            <a:endParaRPr lang="en-US" altLang="ja-JP" sz="2400" dirty="0" smtClean="0">
              <a:solidFill>
                <a:schemeClr val="bg1"/>
              </a:solidFill>
            </a:endParaRPr>
          </a:p>
          <a:p>
            <a:pPr algn="ctr"/>
            <a:r>
              <a:rPr lang="ja-JP" altLang="en-US" sz="2400" dirty="0" smtClean="0">
                <a:solidFill>
                  <a:schemeClr val="bg1"/>
                </a:solidFill>
              </a:rPr>
              <a:t>解決</a:t>
            </a:r>
            <a:r>
              <a:rPr lang="ja-JP" altLang="en-US" sz="2400" dirty="0">
                <a:solidFill>
                  <a:schemeClr val="bg1"/>
                </a:solidFill>
              </a:rPr>
              <a:t>方法</a:t>
            </a:r>
            <a:endParaRPr lang="en-US" altLang="ja-JP" sz="2400" dirty="0">
              <a:solidFill>
                <a:schemeClr val="bg1"/>
              </a:solidFill>
            </a:endParaRPr>
          </a:p>
        </p:txBody>
      </p:sp>
      <p:sp>
        <p:nvSpPr>
          <p:cNvPr id="30" name="円/楕円 29"/>
          <p:cNvSpPr/>
          <p:nvPr/>
        </p:nvSpPr>
        <p:spPr>
          <a:xfrm>
            <a:off x="8191668" y="4000225"/>
            <a:ext cx="3001991" cy="1176704"/>
          </a:xfrm>
          <a:prstGeom prst="ellipse">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sz="2400" dirty="0" smtClean="0">
                <a:solidFill>
                  <a:schemeClr val="bg1"/>
                </a:solidFill>
              </a:rPr>
              <a:t>他社の</a:t>
            </a:r>
            <a:endParaRPr kumimoji="1" lang="en-US" altLang="ja-JP" sz="2400" dirty="0" smtClean="0">
              <a:solidFill>
                <a:schemeClr val="bg1"/>
              </a:solidFill>
            </a:endParaRPr>
          </a:p>
          <a:p>
            <a:pPr algn="ctr"/>
            <a:r>
              <a:rPr lang="ja-JP" altLang="en-US" sz="2400" dirty="0" smtClean="0">
                <a:solidFill>
                  <a:schemeClr val="bg1"/>
                </a:solidFill>
              </a:rPr>
              <a:t>競合商品</a:t>
            </a:r>
            <a:endParaRPr kumimoji="1" lang="ja-JP" altLang="en-US" sz="2400" dirty="0">
              <a:solidFill>
                <a:schemeClr val="bg1"/>
              </a:solidFill>
            </a:endParaRPr>
          </a:p>
        </p:txBody>
      </p:sp>
      <p:sp>
        <p:nvSpPr>
          <p:cNvPr id="31" name="テキスト ボックス 30"/>
          <p:cNvSpPr txBox="1"/>
          <p:nvPr/>
        </p:nvSpPr>
        <p:spPr>
          <a:xfrm>
            <a:off x="9397732" y="5107361"/>
            <a:ext cx="697627" cy="707886"/>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r>
              <a:rPr kumimoji="1" lang="ja-JP" altLang="en-US" sz="4000" b="1" dirty="0" smtClean="0">
                <a:ln/>
                <a:solidFill>
                  <a:schemeClr val="accent4"/>
                </a:solidFill>
              </a:rPr>
              <a:t>＆</a:t>
            </a:r>
            <a:endParaRPr kumimoji="1" lang="ja-JP" altLang="en-US" sz="4000" b="1" dirty="0">
              <a:ln/>
              <a:solidFill>
                <a:schemeClr val="accent4"/>
              </a:solidFill>
            </a:endParaRPr>
          </a:p>
        </p:txBody>
      </p:sp>
      <p:sp>
        <p:nvSpPr>
          <p:cNvPr id="3" name="フッター プレースホルダー 2"/>
          <p:cNvSpPr>
            <a:spLocks noGrp="1"/>
          </p:cNvSpPr>
          <p:nvPr>
            <p:ph type="ftr" sz="quarter" idx="11"/>
          </p:nvPr>
        </p:nvSpPr>
        <p:spPr/>
        <p:txBody>
          <a:bodyPr/>
          <a:lstStyle/>
          <a:p>
            <a:r>
              <a:rPr kumimoji="1" lang="ja-JP" altLang="en-US" smtClean="0"/>
              <a:t>ふったー</a:t>
            </a:r>
            <a:endParaRPr kumimoji="1" lang="ja-JP" altLang="en-US"/>
          </a:p>
        </p:txBody>
      </p:sp>
      <p:pic>
        <p:nvPicPr>
          <p:cNvPr id="21" name="図 20"/>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3097854" y="166650"/>
            <a:ext cx="1437842" cy="1313793"/>
          </a:xfrm>
          <a:prstGeom prst="rect">
            <a:avLst/>
          </a:prstGeom>
        </p:spPr>
      </p:pic>
      <p:pic>
        <p:nvPicPr>
          <p:cNvPr id="22" name="図 2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3248417" y="534163"/>
            <a:ext cx="1046286" cy="830490"/>
          </a:xfrm>
          <a:prstGeom prst="rect">
            <a:avLst/>
          </a:prstGeom>
        </p:spPr>
      </p:pic>
      <p:pic>
        <p:nvPicPr>
          <p:cNvPr id="24" name="図 23"/>
          <p:cNvPicPr>
            <a:picLocks noChangeAspect="1"/>
          </p:cNvPicPr>
          <p:nvPr/>
        </p:nvPicPr>
        <p:blipFill rotWithShape="1">
          <a:blip r:embed="rId5" cstate="email">
            <a:extLst>
              <a:ext uri="{28A0092B-C50C-407E-A947-70E740481C1C}">
                <a14:useLocalDpi xmlns:a14="http://schemas.microsoft.com/office/drawing/2010/main" xmlns=""/>
              </a:ext>
            </a:extLst>
          </a:blip>
          <a:srcRect/>
          <a:stretch/>
        </p:blipFill>
        <p:spPr>
          <a:xfrm>
            <a:off x="7177488" y="162186"/>
            <a:ext cx="1523057" cy="1391656"/>
          </a:xfrm>
          <a:prstGeom prst="rect">
            <a:avLst/>
          </a:prstGeom>
        </p:spPr>
      </p:pic>
      <p:pic>
        <p:nvPicPr>
          <p:cNvPr id="25" name="図 24"/>
          <p:cNvPicPr>
            <a:picLocks noChangeAspect="1"/>
          </p:cNvPicPr>
          <p:nvPr/>
        </p:nvPicPr>
        <p:blipFill>
          <a:blip r:embed="rId6" cstate="email">
            <a:extLst>
              <a:ext uri="{28A0092B-C50C-407E-A947-70E740481C1C}">
                <a14:useLocalDpi xmlns:a14="http://schemas.microsoft.com/office/drawing/2010/main" xmlns=""/>
              </a:ext>
            </a:extLst>
          </a:blip>
          <a:stretch>
            <a:fillRect/>
          </a:stretch>
        </p:blipFill>
        <p:spPr>
          <a:xfrm>
            <a:off x="7373056" y="581597"/>
            <a:ext cx="1160395" cy="758068"/>
          </a:xfrm>
          <a:prstGeom prst="rect">
            <a:avLst/>
          </a:prstGeom>
        </p:spPr>
      </p:pic>
      <p:sp>
        <p:nvSpPr>
          <p:cNvPr id="32" name="フッター プレースホルダー 3"/>
          <p:cNvSpPr txBox="1">
            <a:spLocks/>
          </p:cNvSpPr>
          <p:nvPr/>
        </p:nvSpPr>
        <p:spPr>
          <a:xfrm>
            <a:off x="226442" y="120944"/>
            <a:ext cx="3859795" cy="304880"/>
          </a:xfrm>
          <a:prstGeom prst="rect">
            <a:avLst/>
          </a:prstGeom>
        </p:spPr>
        <p:txBody>
          <a:bodyPr vert="horz" lIns="91440" tIns="45720" rIns="91440" bIns="45720" rtlCol="0" anchor="b"/>
          <a:lstStyle>
            <a:defPPr>
              <a:defRPr lang="ja-JP"/>
            </a:defPPr>
            <a:lvl1pPr marL="0" algn="l" defTabSz="914400" rtl="0" eaLnBrk="1" latinLnBrk="0" hangingPunct="1">
              <a:defRPr kumimoji="1" sz="1100" b="0" i="0" kern="1200">
                <a:solidFill>
                  <a:schemeClr val="tx1">
                    <a:tint val="75000"/>
                    <a:alpha val="60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600" smtClean="0">
                <a:solidFill>
                  <a:schemeClr val="bg2">
                    <a:alpha val="60000"/>
                  </a:schemeClr>
                </a:solidFill>
              </a:rPr>
              <a:t>仮説導出</a:t>
            </a:r>
            <a:endParaRPr lang="ja-JP" altLang="en-US" sz="1600" dirty="0">
              <a:solidFill>
                <a:schemeClr val="bg2">
                  <a:alpha val="60000"/>
                </a:schemeClr>
              </a:solidFill>
            </a:endParaRPr>
          </a:p>
        </p:txBody>
      </p:sp>
    </p:spTree>
    <p:extLst>
      <p:ext uri="{BB962C8B-B14F-4D97-AF65-F5344CB8AC3E}">
        <p14:creationId xmlns:p14="http://schemas.microsoft.com/office/powerpoint/2010/main" xmlns="" val="23132538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 13"/>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2955429" y="4115408"/>
            <a:ext cx="2590800" cy="2114550"/>
          </a:xfrm>
          <a:prstGeom prst="rect">
            <a:avLst/>
          </a:prstGeom>
        </p:spPr>
      </p:pic>
      <p:pic>
        <p:nvPicPr>
          <p:cNvPr id="13" name="図 12"/>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5236151" y="4857750"/>
            <a:ext cx="2286000" cy="2000250"/>
          </a:xfrm>
          <a:prstGeom prst="rect">
            <a:avLst/>
          </a:prstGeom>
        </p:spPr>
      </p:pic>
      <p:sp>
        <p:nvSpPr>
          <p:cNvPr id="2" name="タイトル 1"/>
          <p:cNvSpPr>
            <a:spLocks noGrp="1"/>
          </p:cNvSpPr>
          <p:nvPr>
            <p:ph type="title"/>
          </p:nvPr>
        </p:nvSpPr>
        <p:spPr/>
        <p:txBody>
          <a:bodyPr/>
          <a:lstStyle/>
          <a:p>
            <a:r>
              <a:rPr lang="ja-JP" altLang="en-US" dirty="0" smtClean="0"/>
              <a:t>仮説２</a:t>
            </a:r>
            <a:endParaRPr kumimoji="1" lang="ja-JP" altLang="en-US" dirty="0"/>
          </a:p>
        </p:txBody>
      </p:sp>
      <p:sp>
        <p:nvSpPr>
          <p:cNvPr id="3" name="コンテンツ プレースホルダー 2"/>
          <p:cNvSpPr>
            <a:spLocks noGrp="1"/>
          </p:cNvSpPr>
          <p:nvPr>
            <p:ph idx="1"/>
          </p:nvPr>
        </p:nvSpPr>
        <p:spPr>
          <a:xfrm>
            <a:off x="1104581" y="1735085"/>
            <a:ext cx="8948872" cy="2155231"/>
          </a:xfrm>
        </p:spPr>
        <p:txBody>
          <a:bodyPr>
            <a:noAutofit/>
          </a:bodyPr>
          <a:lstStyle/>
          <a:p>
            <a:pPr marL="0" indent="0">
              <a:buNone/>
            </a:pPr>
            <a:r>
              <a:rPr lang="ja-JP" altLang="en-US" sz="2800" dirty="0"/>
              <a:t>問題解決に対する答えが商品名を選択肢の一つとして提示された時に</a:t>
            </a:r>
            <a:r>
              <a:rPr lang="ja-JP" altLang="en-US" sz="2800" dirty="0" smtClean="0"/>
              <a:t>比べて、</a:t>
            </a:r>
            <a:endParaRPr lang="en-US" altLang="ja-JP" sz="2800" dirty="0" smtClean="0"/>
          </a:p>
          <a:p>
            <a:pPr marL="0" indent="0">
              <a:buNone/>
            </a:pPr>
            <a:r>
              <a:rPr lang="ja-JP" altLang="en-US" sz="2800" dirty="0" smtClean="0"/>
              <a:t>他社</a:t>
            </a:r>
            <a:r>
              <a:rPr lang="ja-JP" altLang="en-US" sz="2800" dirty="0"/>
              <a:t>の商品の紹介を加えたときの方</a:t>
            </a:r>
            <a:r>
              <a:rPr lang="ja-JP" altLang="en-US" sz="2800" dirty="0" smtClean="0"/>
              <a:t>が</a:t>
            </a:r>
            <a:endParaRPr lang="en-US" altLang="ja-JP" sz="2800" dirty="0" smtClean="0"/>
          </a:p>
          <a:p>
            <a:pPr marL="0" indent="0">
              <a:buNone/>
            </a:pPr>
            <a:r>
              <a:rPr lang="ja-JP" altLang="en-US" sz="2800" dirty="0" smtClean="0"/>
              <a:t>その</a:t>
            </a:r>
            <a:r>
              <a:rPr lang="ja-JP" altLang="en-US" sz="2800" dirty="0"/>
              <a:t>記事を信頼する。</a:t>
            </a:r>
          </a:p>
          <a:p>
            <a:endParaRPr kumimoji="1" lang="ja-JP" altLang="en-US" sz="2800"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38</a:t>
            </a:fld>
            <a:endParaRPr kumimoji="1" lang="ja-JP" altLang="en-US"/>
          </a:p>
        </p:txBody>
      </p:sp>
      <p:pic>
        <p:nvPicPr>
          <p:cNvPr id="10" name="図 9"/>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959571" y="4544599"/>
            <a:ext cx="2065251" cy="2313401"/>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xmlns=""/>
              </a:ext>
            </a:extLst>
          </a:blip>
          <a:stretch>
            <a:fillRect/>
          </a:stretch>
        </p:blipFill>
        <p:spPr>
          <a:xfrm>
            <a:off x="7811029" y="4713248"/>
            <a:ext cx="2057400" cy="1323975"/>
          </a:xfrm>
          <a:prstGeom prst="rect">
            <a:avLst/>
          </a:prstGeom>
        </p:spPr>
      </p:pic>
      <p:sp>
        <p:nvSpPr>
          <p:cNvPr id="11" name="フッター プレースホルダー 3"/>
          <p:cNvSpPr>
            <a:spLocks noGrp="1"/>
          </p:cNvSpPr>
          <p:nvPr>
            <p:ph type="ftr" sz="quarter" idx="11"/>
          </p:nvPr>
        </p:nvSpPr>
        <p:spPr>
          <a:xfrm>
            <a:off x="226442" y="120944"/>
            <a:ext cx="3859795" cy="304880"/>
          </a:xfrm>
        </p:spPr>
        <p:txBody>
          <a:bodyPr/>
          <a:lstStyle/>
          <a:p>
            <a:r>
              <a:rPr lang="ja-JP" altLang="en-US" dirty="0" smtClean="0"/>
              <a:t>仮説</a:t>
            </a:r>
            <a:endParaRPr lang="ja-JP" altLang="en-US" dirty="0"/>
          </a:p>
        </p:txBody>
      </p:sp>
    </p:spTree>
    <p:extLst>
      <p:ext uri="{BB962C8B-B14F-4D97-AF65-F5344CB8AC3E}">
        <p14:creationId xmlns:p14="http://schemas.microsoft.com/office/powerpoint/2010/main" xmlns="" val="366406999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1400530"/>
          </a:xfrm>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a:xfrm>
            <a:off x="1103600" y="1411941"/>
            <a:ext cx="8948872" cy="4836465"/>
          </a:xfrm>
        </p:spPr>
        <p:txBody>
          <a:bodyPr>
            <a:normAutofit fontScale="92500" lnSpcReduction="20000"/>
          </a:bodyPr>
          <a:lstStyle/>
          <a:p>
            <a:pPr marL="0" indent="0">
              <a:lnSpc>
                <a:spcPct val="170000"/>
              </a:lnSpc>
              <a:buNone/>
            </a:pPr>
            <a:r>
              <a:rPr lang="ja-JP" altLang="en-US" sz="4000" dirty="0"/>
              <a:t>　</a:t>
            </a:r>
            <a:r>
              <a:rPr kumimoji="1" lang="ja-JP" altLang="en-US" sz="4000" dirty="0" smtClean="0"/>
              <a:t>現状分析</a:t>
            </a:r>
            <a:endParaRPr kumimoji="1" lang="en-US" altLang="ja-JP" sz="4000" dirty="0" smtClean="0"/>
          </a:p>
          <a:p>
            <a:pPr marL="0" indent="0">
              <a:lnSpc>
                <a:spcPct val="170000"/>
              </a:lnSpc>
              <a:buNone/>
            </a:pPr>
            <a:r>
              <a:rPr lang="ja-JP" altLang="en-US" sz="4000" dirty="0" smtClean="0"/>
              <a:t>　研究目的と問題意識</a:t>
            </a:r>
            <a:endParaRPr kumimoji="1" lang="en-US" altLang="ja-JP" sz="4000" dirty="0" smtClean="0"/>
          </a:p>
          <a:p>
            <a:pPr marL="0" indent="0">
              <a:lnSpc>
                <a:spcPct val="170000"/>
              </a:lnSpc>
              <a:buNone/>
            </a:pPr>
            <a:r>
              <a:rPr lang="ja-JP" altLang="en-US" sz="4000" dirty="0" smtClean="0"/>
              <a:t>　仮説導出と仮説</a:t>
            </a:r>
            <a:endParaRPr lang="en-US" altLang="ja-JP" sz="4000" dirty="0" smtClean="0"/>
          </a:p>
          <a:p>
            <a:pPr>
              <a:lnSpc>
                <a:spcPct val="170000"/>
              </a:lnSpc>
            </a:pPr>
            <a:r>
              <a:rPr lang="ja-JP" altLang="en-US" sz="4000" dirty="0"/>
              <a:t> </a:t>
            </a:r>
            <a:r>
              <a:rPr lang="ja-JP" altLang="en-US" sz="4000" dirty="0" smtClean="0"/>
              <a:t>検証</a:t>
            </a:r>
            <a:endParaRPr lang="en-US" altLang="ja-JP" sz="4000" dirty="0" smtClean="0"/>
          </a:p>
          <a:p>
            <a:pPr marL="0" indent="0">
              <a:lnSpc>
                <a:spcPct val="170000"/>
              </a:lnSpc>
              <a:buNone/>
            </a:pPr>
            <a:r>
              <a:rPr lang="ja-JP" altLang="en-US" sz="4000" dirty="0" smtClean="0"/>
              <a:t>　インプリケーション</a:t>
            </a:r>
            <a:endParaRPr lang="en-US" altLang="ja-JP" sz="4000" dirty="0" smtClean="0"/>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39</a:t>
            </a:fld>
            <a:endParaRPr lang="ja-JP" altLang="en-US">
              <a:solidFill>
                <a:prstClr val="black"/>
              </a:solidFill>
            </a:endParaRPr>
          </a:p>
        </p:txBody>
      </p:sp>
    </p:spTree>
    <p:extLst>
      <p:ext uri="{BB962C8B-B14F-4D97-AF65-F5344CB8AC3E}">
        <p14:creationId xmlns:p14="http://schemas.microsoft.com/office/powerpoint/2010/main" xmlns="" val="39862142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824753"/>
          </a:xfrm>
        </p:spPr>
        <p:txBody>
          <a:bodyPr/>
          <a:lstStyle/>
          <a:p>
            <a:r>
              <a:rPr kumimoji="1" lang="ja-JP" altLang="en-US" dirty="0" smtClean="0"/>
              <a:t>突然ですが・・・</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t>現状分析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4</a:t>
            </a:fld>
            <a:endParaRPr kumimoji="1" lang="ja-JP" altLang="en-US"/>
          </a:p>
        </p:txBody>
      </p:sp>
      <p:pic>
        <p:nvPicPr>
          <p:cNvPr id="6" name="図 5"/>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6214571" y="1304365"/>
            <a:ext cx="4830181" cy="2869055"/>
          </a:xfrm>
          <a:prstGeom prst="rect">
            <a:avLst/>
          </a:prstGeom>
        </p:spPr>
      </p:pic>
      <p:pic>
        <p:nvPicPr>
          <p:cNvPr id="7" name="図 6"/>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4288650" y="4421526"/>
            <a:ext cx="4006670" cy="2049924"/>
          </a:xfrm>
          <a:prstGeom prst="rect">
            <a:avLst/>
          </a:prstGeom>
        </p:spPr>
      </p:pic>
      <p:pic>
        <p:nvPicPr>
          <p:cNvPr id="8" name="図 7"/>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646280" y="1304365"/>
            <a:ext cx="4509092" cy="2917648"/>
          </a:xfrm>
          <a:prstGeom prst="rect">
            <a:avLst/>
          </a:prstGeom>
        </p:spPr>
      </p:pic>
      <p:pic>
        <p:nvPicPr>
          <p:cNvPr id="9" name="図 8"/>
          <p:cNvPicPr>
            <a:picLocks noChangeAspect="1"/>
          </p:cNvPicPr>
          <p:nvPr/>
        </p:nvPicPr>
        <p:blipFill>
          <a:blip r:embed="rId6" cstate="print">
            <a:extLst>
              <a:ext uri="{28A0092B-C50C-407E-A947-70E740481C1C}">
                <a14:useLocalDpi xmlns:a14="http://schemas.microsoft.com/office/drawing/2010/main" xmlns=""/>
              </a:ext>
            </a:extLst>
          </a:blip>
          <a:stretch>
            <a:fillRect/>
          </a:stretch>
        </p:blipFill>
        <p:spPr>
          <a:xfrm>
            <a:off x="8497733" y="4352626"/>
            <a:ext cx="3419475" cy="2209800"/>
          </a:xfrm>
          <a:prstGeom prst="rect">
            <a:avLst/>
          </a:prstGeom>
        </p:spPr>
      </p:pic>
      <p:pic>
        <p:nvPicPr>
          <p:cNvPr id="10" name="図 9"/>
          <p:cNvPicPr>
            <a:picLocks noChangeAspect="1"/>
          </p:cNvPicPr>
          <p:nvPr/>
        </p:nvPicPr>
        <p:blipFill>
          <a:blip r:embed="rId7" cstate="email">
            <a:extLst>
              <a:ext uri="{28A0092B-C50C-407E-A947-70E740481C1C}">
                <a14:useLocalDpi xmlns:a14="http://schemas.microsoft.com/office/drawing/2010/main" xmlns=""/>
              </a:ext>
            </a:extLst>
          </a:blip>
          <a:stretch>
            <a:fillRect/>
          </a:stretch>
        </p:blipFill>
        <p:spPr>
          <a:xfrm>
            <a:off x="481024" y="4423539"/>
            <a:ext cx="3605213" cy="1992591"/>
          </a:xfrm>
          <a:prstGeom prst="rect">
            <a:avLst/>
          </a:prstGeom>
        </p:spPr>
      </p:pic>
    </p:spTree>
    <p:extLst>
      <p:ext uri="{BB962C8B-B14F-4D97-AF65-F5344CB8AC3E}">
        <p14:creationId xmlns:p14="http://schemas.microsoft.com/office/powerpoint/2010/main" xmlns="" val="41924771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検証方法</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40</a:t>
            </a:fld>
            <a:endParaRPr lang="ja-JP" altLang="en-US">
              <a:solidFill>
                <a:prstClr val="black"/>
              </a:solidFill>
            </a:endParaRPr>
          </a:p>
        </p:txBody>
      </p:sp>
      <p:sp>
        <p:nvSpPr>
          <p:cNvPr id="6" name="角丸四角形 5"/>
          <p:cNvSpPr/>
          <p:nvPr/>
        </p:nvSpPr>
        <p:spPr>
          <a:xfrm>
            <a:off x="637723" y="5339804"/>
            <a:ext cx="2060103" cy="1290936"/>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solidFill>
                  <a:prstClr val="black"/>
                </a:solidFill>
              </a:rPr>
              <a:t>パターン１</a:t>
            </a:r>
            <a:endParaRPr lang="en-US" altLang="ja-JP" dirty="0" smtClean="0">
              <a:solidFill>
                <a:prstClr val="black"/>
              </a:solidFill>
            </a:endParaRPr>
          </a:p>
          <a:p>
            <a:pPr algn="ctr"/>
            <a:r>
              <a:rPr lang="ja-JP" altLang="en-US" dirty="0" smtClean="0">
                <a:solidFill>
                  <a:prstClr val="black"/>
                </a:solidFill>
              </a:rPr>
              <a:t>自社の商品のみ</a:t>
            </a:r>
            <a:endParaRPr lang="ja-JP" altLang="en-US" dirty="0">
              <a:solidFill>
                <a:prstClr val="black"/>
              </a:solidFill>
            </a:endParaRPr>
          </a:p>
        </p:txBody>
      </p:sp>
      <p:sp>
        <p:nvSpPr>
          <p:cNvPr id="7" name="角丸四角形 6"/>
          <p:cNvSpPr/>
          <p:nvPr/>
        </p:nvSpPr>
        <p:spPr>
          <a:xfrm>
            <a:off x="4464726" y="5222292"/>
            <a:ext cx="2470792" cy="152595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solidFill>
                  <a:prstClr val="black"/>
                </a:solidFill>
              </a:rPr>
              <a:t>パターン２</a:t>
            </a:r>
            <a:endParaRPr lang="en-US" altLang="ja-JP" dirty="0" smtClean="0">
              <a:solidFill>
                <a:prstClr val="black"/>
              </a:solidFill>
            </a:endParaRPr>
          </a:p>
          <a:p>
            <a:pPr algn="ctr"/>
            <a:r>
              <a:rPr lang="ja-JP" altLang="en-US" dirty="0" smtClean="0">
                <a:solidFill>
                  <a:prstClr val="black"/>
                </a:solidFill>
              </a:rPr>
              <a:t>自社の商品</a:t>
            </a:r>
            <a:endParaRPr lang="en-US" altLang="ja-JP" dirty="0" smtClean="0">
              <a:solidFill>
                <a:prstClr val="black"/>
              </a:solidFill>
            </a:endParaRPr>
          </a:p>
          <a:p>
            <a:pPr algn="ctr"/>
            <a:r>
              <a:rPr lang="ja-JP" altLang="en-US" dirty="0" smtClean="0">
                <a:solidFill>
                  <a:prstClr val="black"/>
                </a:solidFill>
              </a:rPr>
              <a:t>＋</a:t>
            </a:r>
            <a:endParaRPr lang="en-US" altLang="ja-JP" dirty="0" smtClean="0">
              <a:solidFill>
                <a:prstClr val="black"/>
              </a:solidFill>
            </a:endParaRPr>
          </a:p>
          <a:p>
            <a:pPr algn="ctr"/>
            <a:r>
              <a:rPr lang="ja-JP" altLang="en-US" dirty="0">
                <a:solidFill>
                  <a:prstClr val="black"/>
                </a:solidFill>
              </a:rPr>
              <a:t>目的</a:t>
            </a:r>
            <a:r>
              <a:rPr lang="ja-JP" altLang="en-US" dirty="0" smtClean="0">
                <a:solidFill>
                  <a:prstClr val="black"/>
                </a:solidFill>
              </a:rPr>
              <a:t>を達成する手段</a:t>
            </a:r>
            <a:endParaRPr lang="ja-JP" altLang="en-US" dirty="0">
              <a:solidFill>
                <a:prstClr val="black"/>
              </a:solidFill>
            </a:endParaRPr>
          </a:p>
        </p:txBody>
      </p:sp>
      <p:sp>
        <p:nvSpPr>
          <p:cNvPr id="9" name="角丸四角形 8"/>
          <p:cNvSpPr/>
          <p:nvPr/>
        </p:nvSpPr>
        <p:spPr>
          <a:xfrm>
            <a:off x="8702418" y="4908371"/>
            <a:ext cx="2324586" cy="1842618"/>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solidFill>
                  <a:prstClr val="black"/>
                </a:solidFill>
              </a:rPr>
              <a:t>パターン３</a:t>
            </a:r>
            <a:endParaRPr lang="en-US" altLang="ja-JP" dirty="0" smtClean="0">
              <a:solidFill>
                <a:prstClr val="black"/>
              </a:solidFill>
            </a:endParaRPr>
          </a:p>
          <a:p>
            <a:pPr algn="ctr"/>
            <a:r>
              <a:rPr lang="ja-JP" altLang="en-US" dirty="0" smtClean="0">
                <a:solidFill>
                  <a:prstClr val="black"/>
                </a:solidFill>
              </a:rPr>
              <a:t>自社の商品</a:t>
            </a:r>
            <a:endParaRPr lang="en-US" altLang="ja-JP" dirty="0" smtClean="0">
              <a:solidFill>
                <a:prstClr val="black"/>
              </a:solidFill>
            </a:endParaRPr>
          </a:p>
          <a:p>
            <a:pPr algn="ctr"/>
            <a:r>
              <a:rPr lang="ja-JP" altLang="en-US" dirty="0" smtClean="0">
                <a:solidFill>
                  <a:prstClr val="black"/>
                </a:solidFill>
              </a:rPr>
              <a:t>＋</a:t>
            </a:r>
            <a:endParaRPr lang="en-US" altLang="ja-JP" dirty="0" smtClean="0">
              <a:solidFill>
                <a:prstClr val="black"/>
              </a:solidFill>
            </a:endParaRPr>
          </a:p>
          <a:p>
            <a:pPr algn="ctr"/>
            <a:r>
              <a:rPr lang="ja-JP" altLang="en-US" dirty="0" smtClean="0">
                <a:solidFill>
                  <a:prstClr val="black"/>
                </a:solidFill>
              </a:rPr>
              <a:t>目的達成</a:t>
            </a:r>
            <a:endParaRPr lang="en-US" altLang="ja-JP" dirty="0" smtClean="0">
              <a:solidFill>
                <a:prstClr val="black"/>
              </a:solidFill>
            </a:endParaRPr>
          </a:p>
          <a:p>
            <a:pPr algn="ctr"/>
            <a:r>
              <a:rPr lang="ja-JP" altLang="en-US" dirty="0" smtClean="0">
                <a:solidFill>
                  <a:prstClr val="black"/>
                </a:solidFill>
              </a:rPr>
              <a:t>＋</a:t>
            </a:r>
            <a:endParaRPr lang="en-US" altLang="ja-JP" dirty="0" smtClean="0">
              <a:solidFill>
                <a:prstClr val="black"/>
              </a:solidFill>
            </a:endParaRPr>
          </a:p>
          <a:p>
            <a:pPr algn="ctr"/>
            <a:r>
              <a:rPr lang="ja-JP" altLang="en-US" dirty="0" smtClean="0">
                <a:solidFill>
                  <a:prstClr val="black"/>
                </a:solidFill>
              </a:rPr>
              <a:t>他社</a:t>
            </a:r>
            <a:r>
              <a:rPr lang="ja-JP" altLang="en-US" dirty="0">
                <a:solidFill>
                  <a:prstClr val="black"/>
                </a:solidFill>
              </a:rPr>
              <a:t>商品</a:t>
            </a:r>
          </a:p>
        </p:txBody>
      </p:sp>
      <p:sp>
        <p:nvSpPr>
          <p:cNvPr id="11" name="コンテンツ プレースホルダー 2"/>
          <p:cNvSpPr>
            <a:spLocks noGrp="1"/>
          </p:cNvSpPr>
          <p:nvPr>
            <p:ph idx="1"/>
          </p:nvPr>
        </p:nvSpPr>
        <p:spPr>
          <a:xfrm>
            <a:off x="1103600" y="1446663"/>
            <a:ext cx="8948872" cy="1323833"/>
          </a:xfrm>
        </p:spPr>
        <p:txBody>
          <a:bodyPr>
            <a:normAutofit/>
          </a:bodyPr>
          <a:lstStyle/>
          <a:p>
            <a:pPr>
              <a:buFont typeface="Wingdings" panose="05000000000000000000" pitchFamily="2" charset="2"/>
              <a:buChar char="u"/>
            </a:pPr>
            <a:r>
              <a:rPr kumimoji="1" lang="ja-JP" altLang="en-US" dirty="0" smtClean="0"/>
              <a:t>３つの文章のパターンを使い、</a:t>
            </a:r>
            <a:endParaRPr kumimoji="1" lang="en-US" altLang="ja-JP" dirty="0" smtClean="0"/>
          </a:p>
          <a:p>
            <a:pPr>
              <a:buFont typeface="Wingdings" panose="05000000000000000000" pitchFamily="2" charset="2"/>
              <a:buChar char="u"/>
            </a:pPr>
            <a:r>
              <a:rPr lang="ja-JP" altLang="en-US" dirty="0" smtClean="0"/>
              <a:t>仮説１ではパターン１とパターン２を</a:t>
            </a:r>
            <a:endParaRPr lang="en-US" altLang="ja-JP" dirty="0" smtClean="0"/>
          </a:p>
          <a:p>
            <a:pPr marL="0" indent="0">
              <a:buNone/>
            </a:pPr>
            <a:r>
              <a:rPr lang="ja-JP" altLang="en-US" dirty="0"/>
              <a:t>　</a:t>
            </a:r>
            <a:r>
              <a:rPr lang="ja-JP" altLang="en-US" dirty="0" smtClean="0"/>
              <a:t> 仮説２ではパターン２とパターン３を比較する。</a:t>
            </a:r>
            <a:endParaRPr lang="en-US" altLang="ja-JP" dirty="0" smtClean="0"/>
          </a:p>
        </p:txBody>
      </p:sp>
      <p:sp>
        <p:nvSpPr>
          <p:cNvPr id="12" name="テキスト ボックス 11"/>
          <p:cNvSpPr txBox="1"/>
          <p:nvPr/>
        </p:nvSpPr>
        <p:spPr>
          <a:xfrm>
            <a:off x="646280" y="2847193"/>
            <a:ext cx="7340471" cy="92333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dirty="0" smtClean="0">
                <a:solidFill>
                  <a:prstClr val="black"/>
                </a:solidFill>
              </a:rPr>
              <a:t>仮説１（パターン１とパターン２が対象）</a:t>
            </a:r>
            <a:endParaRPr lang="en-US" altLang="ja-JP" dirty="0" smtClean="0">
              <a:solidFill>
                <a:prstClr val="black"/>
              </a:solidFill>
            </a:endParaRPr>
          </a:p>
          <a:p>
            <a:r>
              <a:rPr lang="ja-JP" altLang="en-US" dirty="0">
                <a:solidFill>
                  <a:prstClr val="black"/>
                </a:solidFill>
              </a:rPr>
              <a:t>消費者</a:t>
            </a:r>
            <a:r>
              <a:rPr lang="ja-JP" altLang="en-US" dirty="0" smtClean="0">
                <a:solidFill>
                  <a:prstClr val="black"/>
                </a:solidFill>
              </a:rPr>
              <a:t>は問題解決に対する答えが商品名だけの時に比べて、</a:t>
            </a:r>
            <a:endParaRPr lang="en-US" altLang="ja-JP" dirty="0" smtClean="0">
              <a:solidFill>
                <a:prstClr val="black"/>
              </a:solidFill>
            </a:endParaRPr>
          </a:p>
          <a:p>
            <a:r>
              <a:rPr lang="ja-JP" altLang="en-US" dirty="0">
                <a:solidFill>
                  <a:prstClr val="black"/>
                </a:solidFill>
              </a:rPr>
              <a:t>商</a:t>
            </a:r>
            <a:r>
              <a:rPr lang="ja-JP" altLang="en-US" dirty="0" smtClean="0">
                <a:solidFill>
                  <a:prstClr val="black"/>
                </a:solidFill>
              </a:rPr>
              <a:t>品名を選択肢の一つとして提示された時の方がその記事を信頼する</a:t>
            </a:r>
            <a:endParaRPr lang="en-US" altLang="ja-JP" dirty="0" smtClean="0">
              <a:solidFill>
                <a:prstClr val="black"/>
              </a:solidFill>
            </a:endParaRPr>
          </a:p>
        </p:txBody>
      </p:sp>
      <p:sp>
        <p:nvSpPr>
          <p:cNvPr id="13" name="テキスト ボックス 12"/>
          <p:cNvSpPr txBox="1"/>
          <p:nvPr/>
        </p:nvSpPr>
        <p:spPr>
          <a:xfrm>
            <a:off x="646280" y="3877782"/>
            <a:ext cx="8956298" cy="923330"/>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ja-JP" altLang="en-US" dirty="0" smtClean="0">
                <a:solidFill>
                  <a:prstClr val="black"/>
                </a:solidFill>
              </a:rPr>
              <a:t>仮説２（パターン２とパターン３が対象）</a:t>
            </a:r>
            <a:endParaRPr lang="en-US" altLang="ja-JP" dirty="0" smtClean="0">
              <a:solidFill>
                <a:prstClr val="black"/>
              </a:solidFill>
            </a:endParaRPr>
          </a:p>
          <a:p>
            <a:r>
              <a:rPr lang="ja-JP" altLang="en-US" dirty="0">
                <a:solidFill>
                  <a:prstClr val="black"/>
                </a:solidFill>
              </a:rPr>
              <a:t>消費者</a:t>
            </a:r>
            <a:r>
              <a:rPr lang="ja-JP" altLang="en-US" dirty="0" smtClean="0">
                <a:solidFill>
                  <a:prstClr val="black"/>
                </a:solidFill>
              </a:rPr>
              <a:t>は問題解決に対する答えが商品名を選択肢の一つとして提示された時に比べて</a:t>
            </a:r>
            <a:endParaRPr lang="en-US" altLang="ja-JP" dirty="0" smtClean="0">
              <a:solidFill>
                <a:prstClr val="black"/>
              </a:solidFill>
            </a:endParaRPr>
          </a:p>
          <a:p>
            <a:r>
              <a:rPr lang="ja-JP" altLang="en-US" dirty="0" smtClean="0">
                <a:solidFill>
                  <a:prstClr val="black"/>
                </a:solidFill>
              </a:rPr>
              <a:t>他社の商品の紹介を加えた時の方がその記事を信頼する</a:t>
            </a:r>
            <a:endParaRPr lang="en-US" altLang="ja-JP" dirty="0" smtClean="0">
              <a:solidFill>
                <a:prstClr val="black"/>
              </a:solidFill>
            </a:endParaRPr>
          </a:p>
        </p:txBody>
      </p:sp>
    </p:spTree>
    <p:extLst>
      <p:ext uri="{BB962C8B-B14F-4D97-AF65-F5344CB8AC3E}">
        <p14:creationId xmlns:p14="http://schemas.microsoft.com/office/powerpoint/2010/main" xmlns="" val="3815162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検証方法</a:t>
            </a:r>
            <a:endParaRPr kumimoji="1" lang="ja-JP" altLang="en-US" dirty="0"/>
          </a:p>
        </p:txBody>
      </p:sp>
      <p:sp>
        <p:nvSpPr>
          <p:cNvPr id="3" name="コンテンツ プレースホルダー 2"/>
          <p:cNvSpPr>
            <a:spLocks noGrp="1"/>
          </p:cNvSpPr>
          <p:nvPr>
            <p:ph idx="1"/>
          </p:nvPr>
        </p:nvSpPr>
        <p:spPr>
          <a:xfrm>
            <a:off x="1103600" y="2052926"/>
            <a:ext cx="8948872" cy="2541376"/>
          </a:xfrm>
        </p:spPr>
        <p:txBody>
          <a:bodyPr/>
          <a:lstStyle/>
          <a:p>
            <a:r>
              <a:rPr lang="ja-JP" altLang="en-US" dirty="0" smtClean="0"/>
              <a:t>「窓の掃除に関する調査」とし、アンケートを実施。</a:t>
            </a:r>
            <a:endParaRPr lang="en-US" altLang="ja-JP" dirty="0" smtClean="0"/>
          </a:p>
          <a:p>
            <a:r>
              <a:rPr lang="ja-JP" altLang="en-US" dirty="0" smtClean="0"/>
              <a:t>仮設サイトを５パターン作成し、それぞれの信頼度を測る。</a:t>
            </a:r>
            <a:endParaRPr lang="en-US" altLang="ja-JP" dirty="0" smtClean="0"/>
          </a:p>
          <a:p>
            <a:r>
              <a:rPr lang="ja-JP" altLang="en-US" dirty="0" smtClean="0"/>
              <a:t>調査対象者はパターンごとで重ならないようにする。</a:t>
            </a:r>
            <a:endParaRPr lang="en-US" altLang="ja-JP" dirty="0" smtClean="0"/>
          </a:p>
          <a:p>
            <a:r>
              <a:rPr lang="ja-JP" altLang="en-US" dirty="0" smtClean="0"/>
              <a:t>コンテンツマーケティングは</a:t>
            </a:r>
            <a:r>
              <a:rPr lang="en-US" altLang="ja-JP" dirty="0" smtClean="0"/>
              <a:t>『</a:t>
            </a:r>
            <a:r>
              <a:rPr lang="ja-JP" altLang="en-US" dirty="0" smtClean="0"/>
              <a:t>疑問に思ったときに検索して企業の用意しているページを見に来るもの</a:t>
            </a:r>
            <a:r>
              <a:rPr lang="en-US" altLang="ja-JP" dirty="0" smtClean="0"/>
              <a:t>』</a:t>
            </a:r>
            <a:r>
              <a:rPr lang="ja-JP" altLang="en-US" dirty="0" smtClean="0"/>
              <a:t>なので、検索した条件を合わせるため“掃除に対する興味”を聞き対象者を限定した。</a:t>
            </a:r>
            <a:endParaRPr lang="en-US" altLang="ja-JP" dirty="0" smtClean="0"/>
          </a:p>
          <a:p>
            <a:endParaRPr lang="en-US" altLang="ja-JP" dirty="0" smtClean="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41</a:t>
            </a:fld>
            <a:endParaRPr lang="ja-JP" altLang="en-US">
              <a:solidFill>
                <a:prstClr val="black"/>
              </a:solidFill>
            </a:endParaRPr>
          </a:p>
        </p:txBody>
      </p:sp>
    </p:spTree>
    <p:extLst>
      <p:ext uri="{BB962C8B-B14F-4D97-AF65-F5344CB8AC3E}">
        <p14:creationId xmlns:p14="http://schemas.microsoft.com/office/powerpoint/2010/main" xmlns="" val="960061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仮設サイトに使用したサイト</a:t>
            </a:r>
            <a:endParaRPr kumimoji="1" lang="ja-JP" altLang="en-US" dirty="0"/>
          </a:p>
        </p:txBody>
      </p:sp>
      <p:sp>
        <p:nvSpPr>
          <p:cNvPr id="3" name="コンテンツ プレースホルダー 2"/>
          <p:cNvSpPr>
            <a:spLocks noGrp="1"/>
          </p:cNvSpPr>
          <p:nvPr>
            <p:ph idx="1"/>
          </p:nvPr>
        </p:nvSpPr>
        <p:spPr>
          <a:xfrm>
            <a:off x="4578083" y="1289540"/>
            <a:ext cx="6711240" cy="4794744"/>
          </a:xfrm>
        </p:spPr>
        <p:txBody>
          <a:bodyPr>
            <a:normAutofit/>
          </a:bodyPr>
          <a:lstStyle/>
          <a:p>
            <a:r>
              <a:rPr lang="ja-JP" altLang="en-US" dirty="0" smtClean="0"/>
              <a:t>花王株式会社　マイカジスタイル</a:t>
            </a:r>
            <a:endParaRPr lang="en-US" altLang="ja-JP" dirty="0" smtClean="0"/>
          </a:p>
          <a:p>
            <a:pPr marL="0" indent="0">
              <a:buNone/>
            </a:pPr>
            <a:r>
              <a:rPr lang="ja-JP" altLang="en-US" dirty="0"/>
              <a:t>　</a:t>
            </a:r>
            <a:r>
              <a:rPr lang="ja-JP" altLang="en-US" dirty="0" smtClean="0"/>
              <a:t>  </a:t>
            </a:r>
            <a:r>
              <a:rPr lang="ja-JP" altLang="en-US" dirty="0"/>
              <a:t>「</a:t>
            </a:r>
            <a:r>
              <a:rPr lang="ja-JP" altLang="en-US" dirty="0" smtClean="0"/>
              <a:t>簡単</a:t>
            </a:r>
            <a:r>
              <a:rPr lang="ja-JP" altLang="en-US" dirty="0"/>
              <a:t>にピカピカ！ 窓掃除＆網戸掃除の</a:t>
            </a:r>
            <a:r>
              <a:rPr lang="ja-JP" altLang="en-US" dirty="0" smtClean="0"/>
              <a:t>コツ」</a:t>
            </a:r>
            <a:endParaRPr lang="en-US" altLang="ja-JP" dirty="0"/>
          </a:p>
          <a:p>
            <a:pPr marL="0" indent="0">
              <a:buNone/>
            </a:pPr>
            <a:endParaRPr kumimoji="1" lang="en-US" altLang="ja-JP" dirty="0"/>
          </a:p>
          <a:p>
            <a:r>
              <a:rPr kumimoji="1" lang="ja-JP" altLang="en-US" dirty="0" smtClean="0"/>
              <a:t>アンケートの実施期間が</a:t>
            </a:r>
            <a:r>
              <a:rPr kumimoji="1" lang="en-US" altLang="ja-JP" dirty="0" smtClean="0"/>
              <a:t>12</a:t>
            </a:r>
            <a:r>
              <a:rPr kumimoji="1" lang="ja-JP" altLang="en-US" dirty="0" smtClean="0"/>
              <a:t>月の大掃除シーズンということもあり、普段あまり掃除がされなさそうな場所</a:t>
            </a:r>
            <a:r>
              <a:rPr lang="ja-JP" altLang="en-US" dirty="0"/>
              <a:t>で</a:t>
            </a:r>
            <a:r>
              <a:rPr kumimoji="1" lang="ja-JP" altLang="en-US" dirty="0" smtClean="0"/>
              <a:t>、興味のある人が検索すると考え、窓ガラスの記事を選択した。</a:t>
            </a:r>
            <a:endParaRPr kumimoji="1" lang="en-US" altLang="ja-JP" dirty="0" smtClean="0"/>
          </a:p>
          <a:p>
            <a:endParaRPr kumimoji="1" lang="en-US" altLang="ja-JP" dirty="0" smtClean="0"/>
          </a:p>
          <a:p>
            <a:r>
              <a:rPr kumimoji="1" lang="ja-JP" altLang="en-US" dirty="0" smtClean="0"/>
              <a:t>花王株式会社ファブリック＆ホームケア事業ユニット事業企画　辻󠄀本光貴氏の承諾の下、オフラインにてアンケートを実施。</a:t>
            </a:r>
            <a:endParaRPr kumimoji="1" lang="en-US" altLang="ja-JP" dirty="0" smtClean="0"/>
          </a:p>
          <a:p>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42</a:t>
            </a:fld>
            <a:endParaRPr lang="ja-JP" altLang="en-US">
              <a:solidFill>
                <a:prstClr val="black"/>
              </a:solidFill>
            </a:endParaRPr>
          </a:p>
        </p:txBody>
      </p:sp>
      <p:pic>
        <p:nvPicPr>
          <p:cNvPr id="6" name="図 5" descr="画面の領域"/>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226442" y="1152983"/>
            <a:ext cx="4351640" cy="5509846"/>
          </a:xfrm>
          <a:prstGeom prst="rect">
            <a:avLst/>
          </a:prstGeom>
        </p:spPr>
      </p:pic>
      <p:sp>
        <p:nvSpPr>
          <p:cNvPr id="7" name="テキスト ボックス 6"/>
          <p:cNvSpPr txBox="1"/>
          <p:nvPr/>
        </p:nvSpPr>
        <p:spPr>
          <a:xfrm>
            <a:off x="5115970" y="6262719"/>
            <a:ext cx="4241867" cy="400110"/>
          </a:xfrm>
          <a:prstGeom prst="rect">
            <a:avLst/>
          </a:prstGeom>
          <a:noFill/>
        </p:spPr>
        <p:txBody>
          <a:bodyPr wrap="none" rtlCol="0">
            <a:spAutoFit/>
          </a:bodyPr>
          <a:lstStyle/>
          <a:p>
            <a:pPr marL="342900" indent="-342900" defTabSz="457200">
              <a:spcBef>
                <a:spcPts val="1000"/>
              </a:spcBef>
              <a:buClr>
                <a:srgbClr val="ACD433"/>
              </a:buClr>
              <a:buSzPct val="80000"/>
              <a:buFont typeface="Wingdings 3" charset="2"/>
              <a:buChar char=""/>
            </a:pPr>
            <a:r>
              <a:rPr lang="en-US" altLang="ja-JP" sz="2000">
                <a:solidFill>
                  <a:srgbClr val="0A3C5A"/>
                </a:solidFill>
              </a:rPr>
              <a:t>http://mykaji.kao.com/25669/</a:t>
            </a:r>
            <a:endParaRPr lang="en-US" altLang="ja-JP" sz="2000" dirty="0">
              <a:solidFill>
                <a:srgbClr val="0A3C5A"/>
              </a:solidFill>
            </a:endParaRPr>
          </a:p>
        </p:txBody>
      </p:sp>
    </p:spTree>
    <p:extLst>
      <p:ext uri="{BB962C8B-B14F-4D97-AF65-F5344CB8AC3E}">
        <p14:creationId xmlns:p14="http://schemas.microsoft.com/office/powerpoint/2010/main" xmlns="" val="183707445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lang="ja-JP" altLang="en-US" dirty="0"/>
              <a:t>仮説</a:t>
            </a:r>
            <a:r>
              <a:rPr kumimoji="1" lang="ja-JP" altLang="en-US" dirty="0" smtClean="0"/>
              <a:t>１の検証について</a:t>
            </a:r>
            <a:endParaRPr kumimoji="1" lang="ja-JP" altLang="en-US" dirty="0"/>
          </a:p>
        </p:txBody>
      </p:sp>
      <p:sp>
        <p:nvSpPr>
          <p:cNvPr id="3" name="コンテンツ プレースホルダー 2"/>
          <p:cNvSpPr>
            <a:spLocks noGrp="1"/>
          </p:cNvSpPr>
          <p:nvPr>
            <p:ph idx="1"/>
          </p:nvPr>
        </p:nvSpPr>
        <p:spPr>
          <a:xfrm>
            <a:off x="1065488" y="1781889"/>
            <a:ext cx="9708962" cy="1558062"/>
          </a:xfrm>
          <a:ln>
            <a:solidFill>
              <a:schemeClr val="tx1"/>
            </a:solidFill>
          </a:ln>
        </p:spPr>
        <p:txBody>
          <a:bodyPr>
            <a:noAutofit/>
          </a:bodyPr>
          <a:lstStyle/>
          <a:p>
            <a:pPr marL="0" indent="0">
              <a:buNone/>
            </a:pPr>
            <a:r>
              <a:rPr lang="ja-JP" altLang="en-US" sz="2800" dirty="0"/>
              <a:t>問題解決に対する答えが商品名のみの時に比べて</a:t>
            </a:r>
            <a:r>
              <a:rPr lang="ja-JP" altLang="en-US" sz="2800" dirty="0" smtClean="0"/>
              <a:t>、</a:t>
            </a:r>
            <a:endParaRPr lang="en-US" altLang="ja-JP" sz="2800" dirty="0" smtClean="0"/>
          </a:p>
          <a:p>
            <a:pPr marL="0" indent="0">
              <a:buNone/>
            </a:pPr>
            <a:r>
              <a:rPr lang="ja-JP" altLang="en-US" sz="2800" dirty="0" smtClean="0"/>
              <a:t>商</a:t>
            </a:r>
            <a:r>
              <a:rPr lang="ja-JP" altLang="en-US" sz="2800" dirty="0"/>
              <a:t>品名を選択肢の一つとして提示された時の方</a:t>
            </a:r>
            <a:r>
              <a:rPr lang="ja-JP" altLang="en-US" sz="2800" dirty="0" smtClean="0"/>
              <a:t>が</a:t>
            </a:r>
            <a:endParaRPr lang="en-US" altLang="ja-JP" sz="2800" dirty="0" smtClean="0"/>
          </a:p>
          <a:p>
            <a:pPr marL="0" indent="0">
              <a:buNone/>
            </a:pPr>
            <a:r>
              <a:rPr lang="ja-JP" altLang="en-US" sz="2800" dirty="0" smtClean="0"/>
              <a:t>その</a:t>
            </a:r>
            <a:r>
              <a:rPr lang="ja-JP" altLang="en-US" sz="2800" dirty="0"/>
              <a:t>記事を信頼する</a:t>
            </a:r>
            <a:endParaRPr kumimoji="1" lang="ja-JP" altLang="en-US" sz="2800" dirty="0"/>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43</a:t>
            </a:fld>
            <a:endParaRPr lang="ja-JP" altLang="en-US" dirty="0">
              <a:solidFill>
                <a:prstClr val="black"/>
              </a:solidFill>
            </a:endParaRPr>
          </a:p>
        </p:txBody>
      </p:sp>
      <p:pic>
        <p:nvPicPr>
          <p:cNvPr id="9" name="図 8"/>
          <p:cNvPicPr>
            <a:picLocks noChangeAspect="1"/>
          </p:cNvPicPr>
          <p:nvPr/>
        </p:nvPicPr>
        <p:blipFill>
          <a:blip r:embed="rId2" cstate="email">
            <a:extLst>
              <a:ext uri="{28A0092B-C50C-407E-A947-70E740481C1C}">
                <a14:useLocalDpi xmlns:a14="http://schemas.microsoft.com/office/drawing/2010/main" xmlns=""/>
              </a:ext>
            </a:extLst>
          </a:blip>
          <a:stretch>
            <a:fillRect/>
          </a:stretch>
        </p:blipFill>
        <p:spPr>
          <a:xfrm>
            <a:off x="1038764" y="4354286"/>
            <a:ext cx="2235150" cy="2503714"/>
          </a:xfrm>
          <a:prstGeom prst="rect">
            <a:avLst/>
          </a:prstGeom>
        </p:spPr>
      </p:pic>
      <p:pic>
        <p:nvPicPr>
          <p:cNvPr id="10" name="図 9"/>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4206866" y="3914427"/>
            <a:ext cx="2286000" cy="2000250"/>
          </a:xfrm>
          <a:prstGeom prst="rect">
            <a:avLst/>
          </a:prstGeom>
        </p:spPr>
      </p:pic>
      <p:pic>
        <p:nvPicPr>
          <p:cNvPr id="11" name="図 10"/>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6492866" y="4707932"/>
            <a:ext cx="2590800" cy="2114550"/>
          </a:xfrm>
          <a:prstGeom prst="rect">
            <a:avLst/>
          </a:prstGeom>
        </p:spPr>
      </p:pic>
      <p:sp>
        <p:nvSpPr>
          <p:cNvPr id="12" name="フッター プレースホルダー 3"/>
          <p:cNvSpPr txBox="1">
            <a:spLocks/>
          </p:cNvSpPr>
          <p:nvPr/>
        </p:nvSpPr>
        <p:spPr>
          <a:xfrm>
            <a:off x="226442" y="120944"/>
            <a:ext cx="3859795" cy="304880"/>
          </a:xfrm>
          <a:prstGeom prst="rect">
            <a:avLst/>
          </a:prstGeom>
        </p:spPr>
        <p:txBody>
          <a:bodyPr vert="horz" lIns="91440" tIns="45720" rIns="91440" bIns="45720" rtlCol="0" anchor="b"/>
          <a:lstStyle>
            <a:defPPr>
              <a:defRPr lang="ja-JP"/>
            </a:defPPr>
            <a:lvl1pPr marL="0" algn="l" defTabSz="914400" rtl="0" eaLnBrk="1" latinLnBrk="0" hangingPunct="1">
              <a:defRPr kumimoji="1" sz="1600" b="0" i="0" kern="1200">
                <a:solidFill>
                  <a:schemeClr val="bg2">
                    <a:alpha val="60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70000"/>
              </a:lnSpc>
            </a:pPr>
            <a:r>
              <a:rPr lang="ja-JP" altLang="en-US" dirty="0">
                <a:solidFill>
                  <a:srgbClr val="0E5580">
                    <a:alpha val="60000"/>
                  </a:srgbClr>
                </a:solidFill>
              </a:rPr>
              <a:t>検証</a:t>
            </a:r>
            <a:endParaRPr lang="en-US" altLang="ja-JP" dirty="0">
              <a:solidFill>
                <a:srgbClr val="0E5580">
                  <a:alpha val="60000"/>
                </a:srgbClr>
              </a:solidFill>
            </a:endParaRPr>
          </a:p>
        </p:txBody>
      </p:sp>
    </p:spTree>
    <p:extLst>
      <p:ext uri="{BB962C8B-B14F-4D97-AF65-F5344CB8AC3E}">
        <p14:creationId xmlns:p14="http://schemas.microsoft.com/office/powerpoint/2010/main" xmlns="" val="28471390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707342"/>
          </a:xfrm>
        </p:spPr>
        <p:txBody>
          <a:bodyPr/>
          <a:lstStyle/>
          <a:p>
            <a:r>
              <a:rPr kumimoji="1" lang="ja-JP" altLang="en-US" dirty="0" smtClean="0"/>
              <a:t>仮設１・２の検証方法</a:t>
            </a:r>
            <a:endParaRPr kumimoji="1" lang="ja-JP" altLang="en-US" dirty="0"/>
          </a:p>
        </p:txBody>
      </p:sp>
      <p:sp>
        <p:nvSpPr>
          <p:cNvPr id="3" name="コンテンツ プレースホルダー 2"/>
          <p:cNvSpPr>
            <a:spLocks noGrp="1"/>
          </p:cNvSpPr>
          <p:nvPr>
            <p:ph idx="1"/>
          </p:nvPr>
        </p:nvSpPr>
        <p:spPr>
          <a:xfrm>
            <a:off x="1104581" y="1384711"/>
            <a:ext cx="8948872" cy="1093178"/>
          </a:xfrm>
        </p:spPr>
        <p:txBody>
          <a:bodyPr/>
          <a:lstStyle/>
          <a:p>
            <a:r>
              <a:rPr kumimoji="1" lang="ja-JP" altLang="en-US" dirty="0" smtClean="0"/>
              <a:t>根本則明氏</a:t>
            </a:r>
            <a:r>
              <a:rPr kumimoji="1" lang="en-US" altLang="ja-JP" dirty="0" smtClean="0"/>
              <a:t>(2003)</a:t>
            </a:r>
            <a:r>
              <a:rPr kumimoji="1" lang="ja-JP" altLang="en-US" dirty="0" smtClean="0"/>
              <a:t>の生活における情報源の信頼性についての検証方法を参考に、自分にとって最適か・具体的で分かりやすいか・記事の情報が信頼できるかの</a:t>
            </a:r>
            <a:r>
              <a:rPr kumimoji="1" lang="en-US" altLang="ja-JP" dirty="0" smtClean="0"/>
              <a:t>3</a:t>
            </a:r>
            <a:r>
              <a:rPr kumimoji="1" lang="ja-JP" altLang="en-US" dirty="0" err="1" smtClean="0"/>
              <a:t>つの</a:t>
            </a:r>
            <a:r>
              <a:rPr kumimoji="1" lang="ja-JP" altLang="en-US" dirty="0" smtClean="0"/>
              <a:t>尺度を用いて仮説サイトの信頼性を測定した。</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44</a:t>
            </a:fld>
            <a:endParaRPr lang="ja-JP" altLang="en-US">
              <a:solidFill>
                <a:prstClr val="black"/>
              </a:solidFill>
            </a:endParaRPr>
          </a:p>
        </p:txBody>
      </p:sp>
      <p:sp>
        <p:nvSpPr>
          <p:cNvPr id="7" name="テキスト ボックス 6"/>
          <p:cNvSpPr txBox="1"/>
          <p:nvPr/>
        </p:nvSpPr>
        <p:spPr>
          <a:xfrm>
            <a:off x="1395046" y="5838092"/>
            <a:ext cx="8032968" cy="646331"/>
          </a:xfrm>
          <a:prstGeom prst="rect">
            <a:avLst/>
          </a:prstGeom>
          <a:noFill/>
        </p:spPr>
        <p:txBody>
          <a:bodyPr wrap="none" rtlCol="0">
            <a:spAutoFit/>
          </a:bodyPr>
          <a:lstStyle/>
          <a:p>
            <a:r>
              <a:rPr lang="ja-JP" altLang="en-US" dirty="0" smtClean="0">
                <a:solidFill>
                  <a:srgbClr val="0E5580"/>
                </a:solidFill>
              </a:rPr>
              <a:t>仮説１では、パターン１よりパターン２の方が</a:t>
            </a:r>
            <a:endParaRPr lang="en-US" altLang="ja-JP" dirty="0" smtClean="0">
              <a:solidFill>
                <a:srgbClr val="0E5580"/>
              </a:solidFill>
            </a:endParaRPr>
          </a:p>
          <a:p>
            <a:r>
              <a:rPr lang="ja-JP" altLang="en-US" dirty="0" smtClean="0">
                <a:solidFill>
                  <a:srgbClr val="0E5580"/>
                </a:solidFill>
              </a:rPr>
              <a:t>仮説２では、パターン２よりパターン３の方が信頼されることを検証する。</a:t>
            </a:r>
            <a:endParaRPr lang="ja-JP" altLang="en-US" dirty="0">
              <a:solidFill>
                <a:srgbClr val="0E5580"/>
              </a:solidFill>
            </a:endParaRPr>
          </a:p>
        </p:txBody>
      </p:sp>
      <p:pic>
        <p:nvPicPr>
          <p:cNvPr id="9" name="図 8" descr="画面の領域"/>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1885792" y="2477889"/>
            <a:ext cx="7051476" cy="2916281"/>
          </a:xfrm>
          <a:prstGeom prst="rect">
            <a:avLst/>
          </a:prstGeom>
          <a:ln>
            <a:solidFill>
              <a:schemeClr val="bg2"/>
            </a:solidFill>
          </a:ln>
        </p:spPr>
      </p:pic>
    </p:spTree>
    <p:extLst>
      <p:ext uri="{BB962C8B-B14F-4D97-AF65-F5344CB8AC3E}">
        <p14:creationId xmlns:p14="http://schemas.microsoft.com/office/powerpoint/2010/main" xmlns="" val="5229235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t>1</a:t>
            </a:r>
            <a:r>
              <a:rPr kumimoji="1" lang="ja-JP" altLang="en-US" dirty="0" smtClean="0"/>
              <a:t>・</a:t>
            </a:r>
            <a:r>
              <a:rPr kumimoji="1" lang="en-US" altLang="ja-JP" dirty="0" smtClean="0"/>
              <a:t>2</a:t>
            </a:r>
            <a:r>
              <a:rPr kumimoji="1" lang="ja-JP" altLang="en-US" dirty="0" smtClean="0"/>
              <a:t>調査概要</a:t>
            </a:r>
            <a:endParaRPr kumimoji="1" lang="ja-JP" altLang="en-US" dirty="0"/>
          </a:p>
        </p:txBody>
      </p:sp>
      <p:sp>
        <p:nvSpPr>
          <p:cNvPr id="3" name="コンテンツ プレースホルダー 2"/>
          <p:cNvSpPr>
            <a:spLocks noGrp="1"/>
          </p:cNvSpPr>
          <p:nvPr>
            <p:ph idx="1"/>
          </p:nvPr>
        </p:nvSpPr>
        <p:spPr>
          <a:xfrm>
            <a:off x="1103599" y="2052925"/>
            <a:ext cx="9775415" cy="4195481"/>
          </a:xfrm>
        </p:spPr>
        <p:txBody>
          <a:bodyPr/>
          <a:lstStyle/>
          <a:p>
            <a:r>
              <a:rPr kumimoji="1" lang="ja-JP" altLang="en-US" dirty="0" smtClean="0"/>
              <a:t>調査概要</a:t>
            </a:r>
            <a:r>
              <a:rPr kumimoji="1" lang="en-US" altLang="ja-JP" dirty="0" smtClean="0"/>
              <a:t>		</a:t>
            </a:r>
            <a:r>
              <a:rPr kumimoji="1" lang="ja-JP" altLang="en-US" dirty="0" smtClean="0"/>
              <a:t>記事の信頼性の要因</a:t>
            </a:r>
            <a:endParaRPr kumimoji="1" lang="en-US" altLang="ja-JP" dirty="0" smtClean="0"/>
          </a:p>
          <a:p>
            <a:r>
              <a:rPr lang="ja-JP" altLang="en-US" dirty="0" smtClean="0"/>
              <a:t>調査対象</a:t>
            </a:r>
            <a:r>
              <a:rPr lang="en-US" altLang="ja-JP" dirty="0" smtClean="0"/>
              <a:t>		</a:t>
            </a:r>
            <a:r>
              <a:rPr lang="ja-JP" altLang="en-US" dirty="0" smtClean="0"/>
              <a:t>拓殖大学の学生</a:t>
            </a:r>
            <a:r>
              <a:rPr lang="en-US" altLang="ja-JP" dirty="0" smtClean="0"/>
              <a:t>		262</a:t>
            </a:r>
            <a:r>
              <a:rPr lang="ja-JP" altLang="en-US" dirty="0" smtClean="0"/>
              <a:t>人</a:t>
            </a:r>
            <a:r>
              <a:rPr lang="en-US" altLang="ja-JP" dirty="0" smtClean="0"/>
              <a:t>(</a:t>
            </a:r>
            <a:r>
              <a:rPr lang="ja-JP" altLang="en-US" dirty="0" smtClean="0"/>
              <a:t>男性</a:t>
            </a:r>
            <a:r>
              <a:rPr lang="en-US" altLang="ja-JP" dirty="0" smtClean="0"/>
              <a:t>134</a:t>
            </a:r>
            <a:r>
              <a:rPr lang="ja-JP" altLang="en-US" dirty="0" smtClean="0"/>
              <a:t>人</a:t>
            </a:r>
            <a:r>
              <a:rPr lang="en-US" altLang="ja-JP" dirty="0" smtClean="0"/>
              <a:t>	</a:t>
            </a:r>
            <a:r>
              <a:rPr lang="ja-JP" altLang="en-US" dirty="0" smtClean="0"/>
              <a:t>女性</a:t>
            </a:r>
            <a:r>
              <a:rPr lang="en-US" altLang="ja-JP" dirty="0" smtClean="0"/>
              <a:t>112</a:t>
            </a:r>
            <a:r>
              <a:rPr lang="ja-JP" altLang="en-US" dirty="0" smtClean="0"/>
              <a:t>人</a:t>
            </a:r>
            <a:r>
              <a:rPr lang="en-US" altLang="ja-JP" dirty="0" smtClean="0"/>
              <a:t>	</a:t>
            </a:r>
            <a:r>
              <a:rPr lang="ja-JP" altLang="en-US" dirty="0" smtClean="0"/>
              <a:t>未回答</a:t>
            </a:r>
            <a:r>
              <a:rPr lang="en-US" altLang="ja-JP" dirty="0" smtClean="0"/>
              <a:t>16</a:t>
            </a:r>
            <a:r>
              <a:rPr lang="ja-JP" altLang="en-US" dirty="0" smtClean="0"/>
              <a:t>人</a:t>
            </a:r>
            <a:r>
              <a:rPr lang="en-US" altLang="ja-JP" dirty="0" smtClean="0"/>
              <a:t>)</a:t>
            </a:r>
          </a:p>
          <a:p>
            <a:pPr marL="3657600" lvl="8" indent="0">
              <a:buNone/>
            </a:pPr>
            <a:r>
              <a:rPr lang="en-US" altLang="ja-JP" dirty="0"/>
              <a:t>	</a:t>
            </a:r>
            <a:r>
              <a:rPr lang="ja-JP" altLang="en-US" dirty="0" smtClean="0">
                <a:solidFill>
                  <a:schemeClr val="bg2"/>
                </a:solidFill>
              </a:rPr>
              <a:t>仮説</a:t>
            </a:r>
            <a:r>
              <a:rPr lang="en-US" altLang="ja-JP" dirty="0" smtClean="0">
                <a:solidFill>
                  <a:schemeClr val="bg2"/>
                </a:solidFill>
              </a:rPr>
              <a:t>1(</a:t>
            </a:r>
            <a:r>
              <a:rPr lang="ja-JP" altLang="en-US" dirty="0" smtClean="0">
                <a:solidFill>
                  <a:schemeClr val="bg2"/>
                </a:solidFill>
              </a:rPr>
              <a:t>男性</a:t>
            </a:r>
            <a:r>
              <a:rPr lang="en-US" altLang="ja-JP" dirty="0" smtClean="0">
                <a:solidFill>
                  <a:schemeClr val="bg2"/>
                </a:solidFill>
              </a:rPr>
              <a:t>56</a:t>
            </a:r>
            <a:r>
              <a:rPr lang="ja-JP" altLang="en-US" dirty="0" smtClean="0">
                <a:solidFill>
                  <a:schemeClr val="bg2"/>
                </a:solidFill>
              </a:rPr>
              <a:t>人</a:t>
            </a:r>
            <a:r>
              <a:rPr lang="en-US" altLang="ja-JP" dirty="0" smtClean="0">
                <a:solidFill>
                  <a:schemeClr val="bg2"/>
                </a:solidFill>
              </a:rPr>
              <a:t>	</a:t>
            </a:r>
            <a:r>
              <a:rPr lang="ja-JP" altLang="en-US" dirty="0" smtClean="0">
                <a:solidFill>
                  <a:schemeClr val="bg2"/>
                </a:solidFill>
              </a:rPr>
              <a:t>女性</a:t>
            </a:r>
            <a:r>
              <a:rPr lang="en-US" altLang="ja-JP" dirty="0" smtClean="0">
                <a:solidFill>
                  <a:schemeClr val="bg2"/>
                </a:solidFill>
              </a:rPr>
              <a:t>51</a:t>
            </a:r>
            <a:r>
              <a:rPr lang="ja-JP" altLang="en-US" dirty="0" smtClean="0">
                <a:solidFill>
                  <a:schemeClr val="bg2"/>
                </a:solidFill>
              </a:rPr>
              <a:t>人</a:t>
            </a:r>
            <a:r>
              <a:rPr lang="en-US" altLang="ja-JP" dirty="0" smtClean="0">
                <a:solidFill>
                  <a:schemeClr val="bg2"/>
                </a:solidFill>
              </a:rPr>
              <a:t>	</a:t>
            </a:r>
            <a:r>
              <a:rPr lang="ja-JP" altLang="en-US" dirty="0" smtClean="0">
                <a:solidFill>
                  <a:schemeClr val="bg2"/>
                </a:solidFill>
              </a:rPr>
              <a:t>未回答</a:t>
            </a:r>
            <a:r>
              <a:rPr lang="en-US" altLang="ja-JP" dirty="0" smtClean="0">
                <a:solidFill>
                  <a:schemeClr val="bg2"/>
                </a:solidFill>
              </a:rPr>
              <a:t>4</a:t>
            </a:r>
            <a:r>
              <a:rPr lang="ja-JP" altLang="en-US" dirty="0" smtClean="0">
                <a:solidFill>
                  <a:schemeClr val="bg2"/>
                </a:solidFill>
              </a:rPr>
              <a:t>人</a:t>
            </a:r>
            <a:r>
              <a:rPr lang="en-US" altLang="ja-JP" dirty="0" smtClean="0">
                <a:solidFill>
                  <a:schemeClr val="bg2"/>
                </a:solidFill>
              </a:rPr>
              <a:t>)</a:t>
            </a:r>
          </a:p>
          <a:p>
            <a:pPr marL="3657600" lvl="8" indent="0">
              <a:buNone/>
            </a:pPr>
            <a:r>
              <a:rPr lang="ja-JP" altLang="en-US" dirty="0">
                <a:solidFill>
                  <a:schemeClr val="bg2"/>
                </a:solidFill>
              </a:rPr>
              <a:t>　</a:t>
            </a:r>
            <a:r>
              <a:rPr lang="ja-JP" altLang="en-US" dirty="0" smtClean="0">
                <a:solidFill>
                  <a:schemeClr val="bg2"/>
                </a:solidFill>
              </a:rPr>
              <a:t>　</a:t>
            </a:r>
            <a:r>
              <a:rPr lang="en-US" altLang="ja-JP" dirty="0" smtClean="0">
                <a:solidFill>
                  <a:schemeClr val="bg2"/>
                </a:solidFill>
              </a:rPr>
              <a:t>	</a:t>
            </a:r>
            <a:r>
              <a:rPr lang="ja-JP" altLang="en-US" dirty="0" smtClean="0">
                <a:solidFill>
                  <a:schemeClr val="bg2"/>
                </a:solidFill>
              </a:rPr>
              <a:t>仮説</a:t>
            </a:r>
            <a:r>
              <a:rPr lang="en-US" altLang="ja-JP" dirty="0" smtClean="0">
                <a:solidFill>
                  <a:schemeClr val="bg2"/>
                </a:solidFill>
              </a:rPr>
              <a:t>2(</a:t>
            </a:r>
            <a:r>
              <a:rPr lang="ja-JP" altLang="en-US" dirty="0" smtClean="0">
                <a:solidFill>
                  <a:schemeClr val="bg2"/>
                </a:solidFill>
              </a:rPr>
              <a:t>男性</a:t>
            </a:r>
            <a:r>
              <a:rPr lang="en-US" altLang="ja-JP" dirty="0" smtClean="0">
                <a:solidFill>
                  <a:schemeClr val="bg2"/>
                </a:solidFill>
              </a:rPr>
              <a:t>49</a:t>
            </a:r>
            <a:r>
              <a:rPr lang="ja-JP" altLang="en-US" dirty="0" smtClean="0">
                <a:solidFill>
                  <a:schemeClr val="bg2"/>
                </a:solidFill>
              </a:rPr>
              <a:t>人</a:t>
            </a:r>
            <a:r>
              <a:rPr lang="en-US" altLang="ja-JP" dirty="0" smtClean="0">
                <a:solidFill>
                  <a:schemeClr val="bg2"/>
                </a:solidFill>
              </a:rPr>
              <a:t>	</a:t>
            </a:r>
            <a:r>
              <a:rPr lang="ja-JP" altLang="en-US" dirty="0" smtClean="0">
                <a:solidFill>
                  <a:schemeClr val="bg2"/>
                </a:solidFill>
              </a:rPr>
              <a:t>女性</a:t>
            </a:r>
            <a:r>
              <a:rPr lang="en-US" altLang="ja-JP" dirty="0" smtClean="0">
                <a:solidFill>
                  <a:schemeClr val="bg2"/>
                </a:solidFill>
              </a:rPr>
              <a:t>35</a:t>
            </a:r>
            <a:r>
              <a:rPr lang="ja-JP" altLang="en-US" dirty="0" smtClean="0">
                <a:solidFill>
                  <a:schemeClr val="bg2"/>
                </a:solidFill>
              </a:rPr>
              <a:t>人</a:t>
            </a:r>
            <a:r>
              <a:rPr lang="en-US" altLang="ja-JP" dirty="0" smtClean="0">
                <a:solidFill>
                  <a:schemeClr val="bg2"/>
                </a:solidFill>
              </a:rPr>
              <a:t>	</a:t>
            </a:r>
            <a:r>
              <a:rPr lang="ja-JP" altLang="en-US" dirty="0" smtClean="0">
                <a:solidFill>
                  <a:schemeClr val="bg2"/>
                </a:solidFill>
              </a:rPr>
              <a:t>未回答</a:t>
            </a:r>
            <a:r>
              <a:rPr lang="en-US" altLang="ja-JP" dirty="0" smtClean="0">
                <a:solidFill>
                  <a:schemeClr val="bg2"/>
                </a:solidFill>
              </a:rPr>
              <a:t>2</a:t>
            </a:r>
            <a:r>
              <a:rPr lang="ja-JP" altLang="en-US" dirty="0" smtClean="0">
                <a:solidFill>
                  <a:schemeClr val="bg2"/>
                </a:solidFill>
              </a:rPr>
              <a:t>人</a:t>
            </a:r>
            <a:r>
              <a:rPr lang="en-US" altLang="ja-JP" dirty="0" smtClean="0">
                <a:solidFill>
                  <a:schemeClr val="bg2"/>
                </a:solidFill>
              </a:rPr>
              <a:t>)</a:t>
            </a:r>
          </a:p>
          <a:p>
            <a:r>
              <a:rPr lang="ja-JP" altLang="en-US" dirty="0" smtClean="0"/>
              <a:t>調査期間</a:t>
            </a:r>
            <a:r>
              <a:rPr lang="en-US" altLang="ja-JP" dirty="0" smtClean="0"/>
              <a:t>		2015</a:t>
            </a:r>
            <a:r>
              <a:rPr lang="ja-JP" altLang="en-US" dirty="0" smtClean="0"/>
              <a:t>年</a:t>
            </a:r>
            <a:r>
              <a:rPr lang="en-US" altLang="ja-JP" dirty="0" smtClean="0"/>
              <a:t>12</a:t>
            </a:r>
            <a:r>
              <a:rPr lang="ja-JP" altLang="en-US" dirty="0" smtClean="0"/>
              <a:t>月</a:t>
            </a:r>
            <a:r>
              <a:rPr lang="en-US" altLang="ja-JP" dirty="0" smtClean="0"/>
              <a:t>11</a:t>
            </a:r>
            <a:r>
              <a:rPr lang="ja-JP" altLang="en-US" dirty="0" smtClean="0"/>
              <a:t>日～</a:t>
            </a:r>
            <a:r>
              <a:rPr lang="en-US" altLang="ja-JP" dirty="0" smtClean="0"/>
              <a:t>12</a:t>
            </a:r>
            <a:r>
              <a:rPr lang="ja-JP" altLang="en-US" dirty="0" smtClean="0"/>
              <a:t>月</a:t>
            </a:r>
            <a:r>
              <a:rPr lang="en-US" altLang="ja-JP" dirty="0" smtClean="0"/>
              <a:t>16</a:t>
            </a:r>
            <a:r>
              <a:rPr lang="ja-JP" altLang="en-US" dirty="0" smtClean="0"/>
              <a:t>日</a:t>
            </a:r>
            <a:endParaRPr lang="en-US" altLang="ja-JP" dirty="0" smtClean="0"/>
          </a:p>
          <a:p>
            <a:r>
              <a:rPr kumimoji="1" lang="ja-JP" altLang="en-US" dirty="0" smtClean="0"/>
              <a:t>調査方法</a:t>
            </a:r>
            <a:r>
              <a:rPr kumimoji="1" lang="en-US" altLang="ja-JP" dirty="0" smtClean="0"/>
              <a:t>		</a:t>
            </a:r>
            <a:r>
              <a:rPr lang="en-US" altLang="ja-JP" dirty="0" smtClean="0"/>
              <a:t>B</a:t>
            </a:r>
            <a:r>
              <a:rPr lang="ja-JP" altLang="en-US" dirty="0" smtClean="0"/>
              <a:t>班の班員のスマートフォンを見せてアンケートを実施</a:t>
            </a:r>
            <a:endParaRPr lang="en-US" altLang="ja-JP" dirty="0" smtClean="0"/>
          </a:p>
          <a:p>
            <a:r>
              <a:rPr kumimoji="1" lang="ja-JP" altLang="en-US" dirty="0" smtClean="0"/>
              <a:t>分析方法</a:t>
            </a:r>
            <a:r>
              <a:rPr kumimoji="1" lang="en-US" altLang="ja-JP" dirty="0" smtClean="0"/>
              <a:t>		</a:t>
            </a:r>
            <a:r>
              <a:rPr kumimoji="1" lang="ja-JP" altLang="en-US" dirty="0" err="1" smtClean="0"/>
              <a:t>ｔ</a:t>
            </a:r>
            <a:r>
              <a:rPr kumimoji="1" lang="ja-JP" altLang="en-US" dirty="0" smtClean="0"/>
              <a:t>検定</a:t>
            </a:r>
            <a:endParaRPr kumimoji="1" lang="en-US" altLang="ja-JP" dirty="0" smtClean="0"/>
          </a:p>
          <a:p>
            <a:pPr marL="0" indent="0">
              <a:buNone/>
            </a:pPr>
            <a:r>
              <a:rPr lang="ja-JP" altLang="en-US" dirty="0"/>
              <a:t>　</a:t>
            </a:r>
            <a:r>
              <a:rPr lang="ja-JP" altLang="en-US" dirty="0" smtClean="0"/>
              <a:t> </a:t>
            </a:r>
            <a:r>
              <a:rPr lang="en-US" altLang="ja-JP" dirty="0" smtClean="0"/>
              <a:t>(</a:t>
            </a:r>
            <a:r>
              <a:rPr lang="ja-JP" altLang="en-US" dirty="0" smtClean="0"/>
              <a:t>独立変数</a:t>
            </a:r>
            <a:r>
              <a:rPr lang="en-US" altLang="ja-JP" dirty="0" smtClean="0"/>
              <a:t>)	[</a:t>
            </a:r>
            <a:r>
              <a:rPr lang="ja-JP" altLang="en-US" dirty="0" smtClean="0"/>
              <a:t>仮説</a:t>
            </a:r>
            <a:r>
              <a:rPr lang="en-US" altLang="ja-JP" dirty="0" smtClean="0"/>
              <a:t>1]</a:t>
            </a:r>
            <a:r>
              <a:rPr lang="ja-JP" altLang="en-US" dirty="0" smtClean="0"/>
              <a:t>パターン</a:t>
            </a:r>
            <a:r>
              <a:rPr lang="en-US" altLang="ja-JP" dirty="0" smtClean="0"/>
              <a:t>1</a:t>
            </a:r>
            <a:r>
              <a:rPr lang="ja-JP" altLang="en-US" dirty="0"/>
              <a:t>と</a:t>
            </a:r>
            <a:r>
              <a:rPr lang="ja-JP" altLang="en-US" dirty="0" smtClean="0"/>
              <a:t>パターン</a:t>
            </a:r>
            <a:r>
              <a:rPr lang="en-US" altLang="ja-JP" dirty="0" smtClean="0"/>
              <a:t>2	</a:t>
            </a:r>
          </a:p>
          <a:p>
            <a:pPr marL="0" indent="0">
              <a:buNone/>
            </a:pPr>
            <a:r>
              <a:rPr lang="en-US" altLang="ja-JP" dirty="0"/>
              <a:t>	</a:t>
            </a:r>
            <a:r>
              <a:rPr lang="en-US" altLang="ja-JP" dirty="0" smtClean="0"/>
              <a:t>			[</a:t>
            </a:r>
            <a:r>
              <a:rPr lang="ja-JP" altLang="en-US" dirty="0" smtClean="0"/>
              <a:t>仮説</a:t>
            </a:r>
            <a:r>
              <a:rPr lang="en-US" altLang="ja-JP" dirty="0" smtClean="0"/>
              <a:t>2</a:t>
            </a:r>
            <a:r>
              <a:rPr lang="en-US" altLang="ja-JP" dirty="0"/>
              <a:t>]</a:t>
            </a:r>
            <a:r>
              <a:rPr lang="ja-JP" altLang="en-US" dirty="0" smtClean="0"/>
              <a:t>パターン</a:t>
            </a:r>
            <a:r>
              <a:rPr lang="en-US" altLang="ja-JP" dirty="0" smtClean="0"/>
              <a:t>2</a:t>
            </a:r>
            <a:r>
              <a:rPr lang="ja-JP" altLang="en-US" dirty="0" smtClean="0"/>
              <a:t>とパターン</a:t>
            </a:r>
            <a:r>
              <a:rPr lang="en-US" altLang="ja-JP" dirty="0" smtClean="0"/>
              <a:t>3</a:t>
            </a:r>
          </a:p>
          <a:p>
            <a:pPr marL="0" indent="0">
              <a:buNone/>
            </a:pPr>
            <a:r>
              <a:rPr lang="ja-JP" altLang="en-US" dirty="0"/>
              <a:t>　</a:t>
            </a:r>
            <a:r>
              <a:rPr lang="ja-JP" altLang="en-US" dirty="0" smtClean="0"/>
              <a:t> </a:t>
            </a:r>
            <a:r>
              <a:rPr kumimoji="1" lang="en-US" altLang="ja-JP" dirty="0" smtClean="0"/>
              <a:t>(</a:t>
            </a:r>
            <a:r>
              <a:rPr kumimoji="1" lang="ja-JP" altLang="en-US" dirty="0" smtClean="0"/>
              <a:t>従属変数</a:t>
            </a:r>
            <a:r>
              <a:rPr kumimoji="1" lang="en-US" altLang="ja-JP" dirty="0" smtClean="0"/>
              <a:t>)</a:t>
            </a:r>
            <a:r>
              <a:rPr lang="en-US" altLang="ja-JP" dirty="0"/>
              <a:t>	</a:t>
            </a:r>
            <a:r>
              <a:rPr lang="ja-JP" altLang="en-US" dirty="0" smtClean="0"/>
              <a:t>信頼</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45</a:t>
            </a:fld>
            <a:endParaRPr lang="ja-JP" altLang="en-US">
              <a:solidFill>
                <a:prstClr val="black"/>
              </a:solidFill>
            </a:endParaRPr>
          </a:p>
        </p:txBody>
      </p:sp>
    </p:spTree>
    <p:extLst>
      <p:ext uri="{BB962C8B-B14F-4D97-AF65-F5344CB8AC3E}">
        <p14:creationId xmlns:p14="http://schemas.microsoft.com/office/powerpoint/2010/main" xmlns="" val="3574522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t>1</a:t>
            </a:r>
            <a:r>
              <a:rPr kumimoji="1" lang="ja-JP" altLang="en-US" dirty="0" smtClean="0"/>
              <a:t>が正しい場合に予想される結果</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46</a:t>
            </a:fld>
            <a:endParaRPr lang="ja-JP" altLang="en-US">
              <a:solidFill>
                <a:prstClr val="black"/>
              </a:solidFill>
            </a:endParaRPr>
          </a:p>
        </p:txBody>
      </p:sp>
      <p:sp>
        <p:nvSpPr>
          <p:cNvPr id="6" name="角丸四角形 5"/>
          <p:cNvSpPr/>
          <p:nvPr/>
        </p:nvSpPr>
        <p:spPr>
          <a:xfrm>
            <a:off x="1615445" y="1880142"/>
            <a:ext cx="2470792" cy="152595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solidFill>
                  <a:prstClr val="black"/>
                </a:solidFill>
              </a:rPr>
              <a:t>パターン１</a:t>
            </a:r>
            <a:endParaRPr lang="en-US" altLang="ja-JP" dirty="0" smtClean="0">
              <a:solidFill>
                <a:prstClr val="black"/>
              </a:solidFill>
            </a:endParaRPr>
          </a:p>
          <a:p>
            <a:pPr algn="ctr"/>
            <a:r>
              <a:rPr lang="ja-JP" altLang="en-US" dirty="0" smtClean="0">
                <a:solidFill>
                  <a:prstClr val="black"/>
                </a:solidFill>
              </a:rPr>
              <a:t>自社の商品のみ</a:t>
            </a:r>
            <a:endParaRPr lang="ja-JP" altLang="en-US" dirty="0">
              <a:solidFill>
                <a:prstClr val="black"/>
              </a:solidFill>
            </a:endParaRPr>
          </a:p>
        </p:txBody>
      </p:sp>
      <p:sp>
        <p:nvSpPr>
          <p:cNvPr id="7" name="角丸四角形 6"/>
          <p:cNvSpPr/>
          <p:nvPr/>
        </p:nvSpPr>
        <p:spPr>
          <a:xfrm>
            <a:off x="6213230" y="1884592"/>
            <a:ext cx="2470792" cy="152595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solidFill>
                  <a:prstClr val="black"/>
                </a:solidFill>
              </a:rPr>
              <a:t>パターン２</a:t>
            </a:r>
            <a:endParaRPr lang="en-US" altLang="ja-JP" dirty="0" smtClean="0">
              <a:solidFill>
                <a:prstClr val="black"/>
              </a:solidFill>
            </a:endParaRPr>
          </a:p>
          <a:p>
            <a:pPr algn="ctr"/>
            <a:r>
              <a:rPr lang="ja-JP" altLang="en-US" dirty="0" smtClean="0">
                <a:solidFill>
                  <a:prstClr val="black"/>
                </a:solidFill>
              </a:rPr>
              <a:t>自社の商品</a:t>
            </a:r>
            <a:endParaRPr lang="en-US" altLang="ja-JP" dirty="0" smtClean="0">
              <a:solidFill>
                <a:prstClr val="black"/>
              </a:solidFill>
            </a:endParaRPr>
          </a:p>
          <a:p>
            <a:pPr algn="ctr"/>
            <a:r>
              <a:rPr lang="ja-JP" altLang="en-US" dirty="0" smtClean="0">
                <a:solidFill>
                  <a:prstClr val="black"/>
                </a:solidFill>
              </a:rPr>
              <a:t>＋</a:t>
            </a:r>
            <a:endParaRPr lang="en-US" altLang="ja-JP" dirty="0" smtClean="0">
              <a:solidFill>
                <a:prstClr val="black"/>
              </a:solidFill>
            </a:endParaRPr>
          </a:p>
          <a:p>
            <a:pPr algn="ctr"/>
            <a:r>
              <a:rPr lang="ja-JP" altLang="en-US" dirty="0">
                <a:solidFill>
                  <a:prstClr val="black"/>
                </a:solidFill>
              </a:rPr>
              <a:t>目的</a:t>
            </a:r>
            <a:r>
              <a:rPr lang="ja-JP" altLang="en-US" dirty="0" smtClean="0">
                <a:solidFill>
                  <a:prstClr val="black"/>
                </a:solidFill>
              </a:rPr>
              <a:t>を達成する手段</a:t>
            </a:r>
            <a:endParaRPr lang="ja-JP" altLang="en-US" dirty="0">
              <a:solidFill>
                <a:prstClr val="black"/>
              </a:solidFill>
            </a:endParaRPr>
          </a:p>
        </p:txBody>
      </p:sp>
    </p:spTree>
    <p:extLst>
      <p:ext uri="{BB962C8B-B14F-4D97-AF65-F5344CB8AC3E}">
        <p14:creationId xmlns:p14="http://schemas.microsoft.com/office/powerpoint/2010/main" xmlns="" val="413257391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kumimoji="1" lang="en-US" altLang="ja-JP" dirty="0" smtClean="0"/>
              <a:t>1</a:t>
            </a:r>
            <a:r>
              <a:rPr kumimoji="1" lang="ja-JP" altLang="en-US" dirty="0" smtClean="0"/>
              <a:t>検証結果</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47</a:t>
            </a:fld>
            <a:endParaRPr lang="ja-JP" altLang="en-US">
              <a:solidFill>
                <a:prstClr val="black"/>
              </a:solidFill>
            </a:endParaRPr>
          </a:p>
        </p:txBody>
      </p:sp>
      <p:pic>
        <p:nvPicPr>
          <p:cNvPr id="7" name="図 6"/>
          <p:cNvPicPr>
            <a:picLocks noChangeAspect="1"/>
          </p:cNvPicPr>
          <p:nvPr/>
        </p:nvPicPr>
        <p:blipFill rotWithShape="1">
          <a:blip r:embed="rId2" cstate="email">
            <a:extLst>
              <a:ext uri="{28A0092B-C50C-407E-A947-70E740481C1C}">
                <a14:useLocalDpi xmlns:a14="http://schemas.microsoft.com/office/drawing/2010/main" xmlns=""/>
              </a:ext>
            </a:extLst>
          </a:blip>
          <a:srcRect l="602" t="19751" r="4994" b="6173"/>
          <a:stretch/>
        </p:blipFill>
        <p:spPr>
          <a:xfrm>
            <a:off x="276236" y="4481663"/>
            <a:ext cx="10456985" cy="1453661"/>
          </a:xfrm>
          <a:prstGeom prst="rect">
            <a:avLst/>
          </a:prstGeom>
        </p:spPr>
      </p:pic>
      <p:grpSp>
        <p:nvGrpSpPr>
          <p:cNvPr id="12" name="グループ化 11"/>
          <p:cNvGrpSpPr/>
          <p:nvPr/>
        </p:nvGrpSpPr>
        <p:grpSpPr>
          <a:xfrm>
            <a:off x="339968" y="1899138"/>
            <a:ext cx="5849817" cy="961293"/>
            <a:chOff x="339968" y="1899138"/>
            <a:chExt cx="5849817" cy="961293"/>
          </a:xfrm>
        </p:grpSpPr>
        <p:pic>
          <p:nvPicPr>
            <p:cNvPr id="6" name="図 5"/>
            <p:cNvPicPr>
              <a:picLocks noChangeAspect="1"/>
            </p:cNvPicPr>
            <p:nvPr/>
          </p:nvPicPr>
          <p:blipFill rotWithShape="1">
            <a:blip r:embed="rId3" cstate="email">
              <a:extLst>
                <a:ext uri="{28A0092B-C50C-407E-A947-70E740481C1C}">
                  <a14:useLocalDpi xmlns:a14="http://schemas.microsoft.com/office/drawing/2010/main" xmlns=""/>
                </a:ext>
              </a:extLst>
            </a:blip>
            <a:srcRect l="1799" t="28756" r="5484" b="10390"/>
            <a:stretch/>
          </p:blipFill>
          <p:spPr>
            <a:xfrm>
              <a:off x="339968" y="1899138"/>
              <a:ext cx="5849817" cy="961293"/>
            </a:xfrm>
            <a:prstGeom prst="rect">
              <a:avLst/>
            </a:prstGeom>
          </p:spPr>
        </p:pic>
        <p:sp>
          <p:nvSpPr>
            <p:cNvPr id="8" name="角丸四角形 7"/>
            <p:cNvSpPr/>
            <p:nvPr/>
          </p:nvSpPr>
          <p:spPr>
            <a:xfrm>
              <a:off x="3071446" y="1899138"/>
              <a:ext cx="1014791" cy="961293"/>
            </a:xfrm>
            <a:prstGeom prst="roundRect">
              <a:avLst/>
            </a:prstGeom>
            <a:solidFill>
              <a:schemeClr val="lt1">
                <a:alpha val="0"/>
              </a:schemeClr>
            </a:solid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solidFill>
                  <a:prstClr val="black"/>
                </a:solidFill>
              </a:endParaRPr>
            </a:p>
          </p:txBody>
        </p:sp>
      </p:grpSp>
      <p:sp>
        <p:nvSpPr>
          <p:cNvPr id="9" name="角丸四角形 8"/>
          <p:cNvSpPr/>
          <p:nvPr/>
        </p:nvSpPr>
        <p:spPr>
          <a:xfrm>
            <a:off x="5955323" y="4900246"/>
            <a:ext cx="914400" cy="1008841"/>
          </a:xfrm>
          <a:prstGeom prst="roundRect">
            <a:avLst/>
          </a:prstGeom>
          <a:solidFill>
            <a:schemeClr val="lt1">
              <a:alpha val="0"/>
            </a:schemeClr>
          </a:solidFill>
          <a:ln w="3810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solidFill>
                <a:prstClr val="black"/>
              </a:solidFill>
            </a:endParaRPr>
          </a:p>
        </p:txBody>
      </p:sp>
    </p:spTree>
    <p:extLst>
      <p:ext uri="{BB962C8B-B14F-4D97-AF65-F5344CB8AC3E}">
        <p14:creationId xmlns:p14="http://schemas.microsoft.com/office/powerpoint/2010/main" xmlns="" val="4838583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　検証結果まとめ</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48</a:t>
            </a:fld>
            <a:endParaRPr lang="ja-JP" altLang="en-US">
              <a:solidFill>
                <a:prstClr val="black"/>
              </a:solidFill>
            </a:endParaRPr>
          </a:p>
        </p:txBody>
      </p:sp>
    </p:spTree>
    <p:extLst>
      <p:ext uri="{BB962C8B-B14F-4D97-AF65-F5344CB8AC3E}">
        <p14:creationId xmlns:p14="http://schemas.microsoft.com/office/powerpoint/2010/main" xmlns="" val="994589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5129973" y="4857750"/>
            <a:ext cx="2286000" cy="2000250"/>
          </a:xfrm>
          <a:prstGeom prst="rect">
            <a:avLst/>
          </a:prstGeom>
        </p:spPr>
      </p:pic>
      <p:pic>
        <p:nvPicPr>
          <p:cNvPr id="11" name="図 10"/>
          <p:cNvPicPr>
            <a:picLocks noChangeAspect="1"/>
          </p:cNvPicPr>
          <p:nvPr/>
        </p:nvPicPr>
        <p:blipFill rotWithShape="1">
          <a:blip r:embed="rId3" cstate="email">
            <a:extLst>
              <a:ext uri="{BEBA8EAE-BF5A-486C-A8C5-ECC9F3942E4B}">
                <a14:imgProps xmlns:a14="http://schemas.microsoft.com/office/drawing/2010/main" xmlns="">
                  <a14:imgLayer r:embed="rId4">
                    <a14:imgEffect>
                      <a14:backgroundRemoval t="0" b="100000" l="0" r="100000">
                        <a14:foregroundMark x1="17391" y1="98947" x2="17391" y2="98947"/>
                      </a14:backgroundRemoval>
                    </a14:imgEffect>
                  </a14:imgLayer>
                </a14:imgProps>
              </a:ext>
              <a:ext uri="{28A0092B-C50C-407E-A947-70E740481C1C}">
                <a14:useLocalDpi xmlns:a14="http://schemas.microsoft.com/office/drawing/2010/main" xmlns=""/>
              </a:ext>
            </a:extLst>
          </a:blip>
          <a:srcRect/>
          <a:stretch/>
        </p:blipFill>
        <p:spPr>
          <a:xfrm>
            <a:off x="3257382" y="4397421"/>
            <a:ext cx="1872591" cy="1303878"/>
          </a:xfrm>
          <a:prstGeom prst="rect">
            <a:avLst/>
          </a:prstGeom>
        </p:spPr>
      </p:pic>
      <p:sp>
        <p:nvSpPr>
          <p:cNvPr id="2" name="タイトル 1"/>
          <p:cNvSpPr>
            <a:spLocks noGrp="1"/>
          </p:cNvSpPr>
          <p:nvPr>
            <p:ph type="title"/>
          </p:nvPr>
        </p:nvSpPr>
        <p:spPr/>
        <p:txBody>
          <a:bodyPr/>
          <a:lstStyle/>
          <a:p>
            <a:r>
              <a:rPr lang="ja-JP" altLang="en-US" dirty="0" smtClean="0"/>
              <a:t>仮説２の検証について</a:t>
            </a:r>
            <a:endParaRPr kumimoji="1" lang="ja-JP" altLang="en-US" dirty="0"/>
          </a:p>
        </p:txBody>
      </p:sp>
      <p:sp>
        <p:nvSpPr>
          <p:cNvPr id="3" name="コンテンツ プレースホルダー 2"/>
          <p:cNvSpPr>
            <a:spLocks noGrp="1"/>
          </p:cNvSpPr>
          <p:nvPr>
            <p:ph idx="1"/>
          </p:nvPr>
        </p:nvSpPr>
        <p:spPr>
          <a:xfrm>
            <a:off x="1104581" y="1735085"/>
            <a:ext cx="8948872" cy="2155231"/>
          </a:xfrm>
        </p:spPr>
        <p:txBody>
          <a:bodyPr>
            <a:noAutofit/>
          </a:bodyPr>
          <a:lstStyle/>
          <a:p>
            <a:pPr marL="0" indent="0">
              <a:buNone/>
            </a:pPr>
            <a:r>
              <a:rPr lang="ja-JP" altLang="en-US" sz="2800" dirty="0"/>
              <a:t>問題解決に対する答えが商品名を選択肢の一つとして提示された時に</a:t>
            </a:r>
            <a:r>
              <a:rPr lang="ja-JP" altLang="en-US" sz="2800" dirty="0" smtClean="0"/>
              <a:t>比べて、</a:t>
            </a:r>
            <a:endParaRPr lang="en-US" altLang="ja-JP" sz="2800" dirty="0" smtClean="0"/>
          </a:p>
          <a:p>
            <a:pPr marL="0" indent="0">
              <a:buNone/>
            </a:pPr>
            <a:r>
              <a:rPr lang="ja-JP" altLang="en-US" sz="2800" dirty="0" smtClean="0"/>
              <a:t>他社</a:t>
            </a:r>
            <a:r>
              <a:rPr lang="ja-JP" altLang="en-US" sz="2800" dirty="0"/>
              <a:t>の商品の紹介を加えたときの方</a:t>
            </a:r>
            <a:r>
              <a:rPr lang="ja-JP" altLang="en-US" sz="2800" dirty="0" smtClean="0"/>
              <a:t>が</a:t>
            </a:r>
            <a:endParaRPr lang="en-US" altLang="ja-JP" sz="2800" dirty="0" smtClean="0"/>
          </a:p>
          <a:p>
            <a:pPr marL="0" indent="0">
              <a:buNone/>
            </a:pPr>
            <a:r>
              <a:rPr lang="ja-JP" altLang="en-US" sz="2800" dirty="0" smtClean="0"/>
              <a:t>その</a:t>
            </a:r>
            <a:r>
              <a:rPr lang="ja-JP" altLang="en-US" sz="2800" dirty="0"/>
              <a:t>記事を信頼する。</a:t>
            </a:r>
          </a:p>
          <a:p>
            <a:endParaRPr kumimoji="1" lang="ja-JP" altLang="en-US" sz="2800" dirty="0"/>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49</a:t>
            </a:fld>
            <a:endParaRPr lang="ja-JP" altLang="en-US">
              <a:solidFill>
                <a:prstClr val="black"/>
              </a:solidFill>
            </a:endParaRPr>
          </a:p>
        </p:txBody>
      </p:sp>
      <p:pic>
        <p:nvPicPr>
          <p:cNvPr id="10" name="図 9"/>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959571" y="4544599"/>
            <a:ext cx="2065251" cy="2313401"/>
          </a:xfrm>
          <a:prstGeom prst="rect">
            <a:avLst/>
          </a:prstGeom>
        </p:spPr>
      </p:pic>
      <p:pic>
        <p:nvPicPr>
          <p:cNvPr id="12" name="図 11"/>
          <p:cNvPicPr>
            <a:picLocks noChangeAspect="1"/>
          </p:cNvPicPr>
          <p:nvPr/>
        </p:nvPicPr>
        <p:blipFill>
          <a:blip r:embed="rId6" cstate="print">
            <a:extLst>
              <a:ext uri="{28A0092B-C50C-407E-A947-70E740481C1C}">
                <a14:useLocalDpi xmlns:a14="http://schemas.microsoft.com/office/drawing/2010/main" xmlns=""/>
              </a:ext>
            </a:extLst>
          </a:blip>
          <a:stretch>
            <a:fillRect/>
          </a:stretch>
        </p:blipFill>
        <p:spPr>
          <a:xfrm>
            <a:off x="7811029" y="4713248"/>
            <a:ext cx="2057400" cy="1323975"/>
          </a:xfrm>
          <a:prstGeom prst="rect">
            <a:avLst/>
          </a:prstGeom>
        </p:spPr>
      </p:pic>
      <p:sp>
        <p:nvSpPr>
          <p:cNvPr id="15" name="フッター プレースホルダー 3"/>
          <p:cNvSpPr txBox="1">
            <a:spLocks/>
          </p:cNvSpPr>
          <p:nvPr/>
        </p:nvSpPr>
        <p:spPr>
          <a:xfrm>
            <a:off x="226442" y="120944"/>
            <a:ext cx="3859795" cy="304880"/>
          </a:xfrm>
          <a:prstGeom prst="rect">
            <a:avLst/>
          </a:prstGeom>
        </p:spPr>
        <p:txBody>
          <a:bodyPr vert="horz" lIns="91440" tIns="45720" rIns="91440" bIns="45720" rtlCol="0" anchor="b"/>
          <a:lstStyle>
            <a:defPPr>
              <a:defRPr lang="ja-JP"/>
            </a:defPPr>
            <a:lvl1pPr marL="0" algn="l" defTabSz="914400" rtl="0" eaLnBrk="1" latinLnBrk="0" hangingPunct="1">
              <a:defRPr kumimoji="1" sz="1600" b="0" i="0" kern="1200">
                <a:solidFill>
                  <a:schemeClr val="bg2">
                    <a:alpha val="60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ct val="170000"/>
              </a:lnSpc>
            </a:pPr>
            <a:r>
              <a:rPr lang="ja-JP" altLang="en-US" dirty="0">
                <a:solidFill>
                  <a:srgbClr val="0E5580">
                    <a:alpha val="60000"/>
                  </a:srgbClr>
                </a:solidFill>
              </a:rPr>
              <a:t>検証</a:t>
            </a:r>
            <a:endParaRPr lang="en-US" altLang="ja-JP" dirty="0">
              <a:solidFill>
                <a:srgbClr val="0E5580">
                  <a:alpha val="60000"/>
                </a:srgbClr>
              </a:solidFill>
            </a:endParaRPr>
          </a:p>
        </p:txBody>
      </p:sp>
    </p:spTree>
    <p:extLst>
      <p:ext uri="{BB962C8B-B14F-4D97-AF65-F5344CB8AC3E}">
        <p14:creationId xmlns:p14="http://schemas.microsoft.com/office/powerpoint/2010/main" xmlns="" val="2230161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a:t>
            </a:r>
            <a:r>
              <a:rPr lang="ja-JP" altLang="en-US" dirty="0">
                <a:solidFill>
                  <a:srgbClr val="0E5580">
                    <a:alpha val="60000"/>
                  </a:srgbClr>
                </a:solidFill>
              </a:rPr>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5</a:t>
            </a:fld>
            <a:endParaRPr lang="ja-JP" altLang="en-US">
              <a:solidFill>
                <a:prstClr val="black"/>
              </a:solidFill>
            </a:endParaRPr>
          </a:p>
        </p:txBody>
      </p:sp>
      <p:sp>
        <p:nvSpPr>
          <p:cNvPr id="7" name="テキスト ボックス 6"/>
          <p:cNvSpPr txBox="1"/>
          <p:nvPr/>
        </p:nvSpPr>
        <p:spPr>
          <a:xfrm>
            <a:off x="2931459" y="6447790"/>
            <a:ext cx="3698448" cy="369332"/>
          </a:xfrm>
          <a:prstGeom prst="rect">
            <a:avLst/>
          </a:prstGeom>
          <a:noFill/>
        </p:spPr>
        <p:txBody>
          <a:bodyPr wrap="none" rtlCol="0">
            <a:spAutoFit/>
          </a:bodyPr>
          <a:lstStyle/>
          <a:p>
            <a:r>
              <a:rPr lang="ja-JP" altLang="en-US" dirty="0" smtClean="0">
                <a:solidFill>
                  <a:srgbClr val="0E5580"/>
                </a:solidFill>
              </a:rPr>
              <a:t>紀伊国屋　新宿店　</a:t>
            </a:r>
            <a:r>
              <a:rPr lang="en-US" altLang="ja-JP" dirty="0" smtClean="0">
                <a:solidFill>
                  <a:srgbClr val="0E5580"/>
                </a:solidFill>
              </a:rPr>
              <a:t>12</a:t>
            </a:r>
            <a:r>
              <a:rPr lang="ja-JP" altLang="en-US" dirty="0" smtClean="0">
                <a:solidFill>
                  <a:srgbClr val="0E5580"/>
                </a:solidFill>
              </a:rPr>
              <a:t>月</a:t>
            </a:r>
            <a:r>
              <a:rPr lang="en-US" altLang="ja-JP" dirty="0" smtClean="0">
                <a:solidFill>
                  <a:srgbClr val="0E5580"/>
                </a:solidFill>
              </a:rPr>
              <a:t>16</a:t>
            </a:r>
            <a:r>
              <a:rPr lang="ja-JP" altLang="en-US" dirty="0" smtClean="0">
                <a:solidFill>
                  <a:srgbClr val="0E5580"/>
                </a:solidFill>
              </a:rPr>
              <a:t>日時点</a:t>
            </a:r>
            <a:endParaRPr lang="ja-JP" altLang="en-US" dirty="0">
              <a:solidFill>
                <a:srgbClr val="0E5580"/>
              </a:solidFill>
            </a:endParaRPr>
          </a:p>
        </p:txBody>
      </p:sp>
      <p:sp>
        <p:nvSpPr>
          <p:cNvPr id="8" name="コンテンツ プレースホルダー 2"/>
          <p:cNvSpPr txBox="1">
            <a:spLocks/>
          </p:cNvSpPr>
          <p:nvPr/>
        </p:nvSpPr>
        <p:spPr>
          <a:xfrm>
            <a:off x="664679" y="573995"/>
            <a:ext cx="8948872" cy="51725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2000" b="0" i="0" kern="1200">
                <a:solidFill>
                  <a:srgbClr val="0A3C5A"/>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rgbClr val="0A3C5A"/>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rgbClr val="0A3C5A"/>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9pPr>
          </a:lstStyle>
          <a:p>
            <a:pPr>
              <a:buClr>
                <a:srgbClr val="ACD433"/>
              </a:buClr>
              <a:buFont typeface="Wingdings" panose="05000000000000000000" pitchFamily="2" charset="2"/>
              <a:buChar char="u"/>
            </a:pPr>
            <a:r>
              <a:rPr lang="ja-JP" altLang="en-US" dirty="0" smtClean="0"/>
              <a:t>コンテンツマーケティングにまつわる本が多く出版されている。</a:t>
            </a:r>
            <a:endParaRPr lang="ja-JP" altLang="en-US" dirty="0"/>
          </a:p>
        </p:txBody>
      </p:sp>
      <p:pic>
        <p:nvPicPr>
          <p:cNvPr id="3" name="図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619506" y="1239420"/>
            <a:ext cx="9039219" cy="4985356"/>
          </a:xfrm>
          <a:prstGeom prst="rect">
            <a:avLst/>
          </a:prstGeom>
        </p:spPr>
      </p:pic>
    </p:spTree>
    <p:extLst>
      <p:ext uri="{BB962C8B-B14F-4D97-AF65-F5344CB8AC3E}">
        <p14:creationId xmlns:p14="http://schemas.microsoft.com/office/powerpoint/2010/main" xmlns="" val="285478244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仮説２が正しい場合に予想される結果</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50</a:t>
            </a:fld>
            <a:endParaRPr lang="ja-JP" altLang="en-US">
              <a:solidFill>
                <a:prstClr val="black"/>
              </a:solidFill>
            </a:endParaRPr>
          </a:p>
        </p:txBody>
      </p:sp>
      <p:sp>
        <p:nvSpPr>
          <p:cNvPr id="6" name="角丸四角形 5"/>
          <p:cNvSpPr/>
          <p:nvPr/>
        </p:nvSpPr>
        <p:spPr>
          <a:xfrm>
            <a:off x="2378018" y="2194063"/>
            <a:ext cx="2470792" cy="1525959"/>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solidFill>
                  <a:prstClr val="black"/>
                </a:solidFill>
              </a:rPr>
              <a:t>パターン２</a:t>
            </a:r>
            <a:endParaRPr lang="en-US" altLang="ja-JP" dirty="0" smtClean="0">
              <a:solidFill>
                <a:prstClr val="black"/>
              </a:solidFill>
            </a:endParaRPr>
          </a:p>
          <a:p>
            <a:pPr algn="ctr"/>
            <a:r>
              <a:rPr lang="ja-JP" altLang="en-US" dirty="0" smtClean="0">
                <a:solidFill>
                  <a:prstClr val="black"/>
                </a:solidFill>
              </a:rPr>
              <a:t>自社の商品</a:t>
            </a:r>
            <a:endParaRPr lang="en-US" altLang="ja-JP" dirty="0" smtClean="0">
              <a:solidFill>
                <a:prstClr val="black"/>
              </a:solidFill>
            </a:endParaRPr>
          </a:p>
          <a:p>
            <a:pPr algn="ctr"/>
            <a:r>
              <a:rPr lang="ja-JP" altLang="en-US" dirty="0" smtClean="0">
                <a:solidFill>
                  <a:prstClr val="black"/>
                </a:solidFill>
              </a:rPr>
              <a:t>＋</a:t>
            </a:r>
            <a:endParaRPr lang="en-US" altLang="ja-JP" dirty="0" smtClean="0">
              <a:solidFill>
                <a:prstClr val="black"/>
              </a:solidFill>
            </a:endParaRPr>
          </a:p>
          <a:p>
            <a:pPr algn="ctr"/>
            <a:r>
              <a:rPr lang="ja-JP" altLang="en-US" dirty="0">
                <a:solidFill>
                  <a:prstClr val="black"/>
                </a:solidFill>
              </a:rPr>
              <a:t>目的</a:t>
            </a:r>
            <a:r>
              <a:rPr lang="ja-JP" altLang="en-US" dirty="0" smtClean="0">
                <a:solidFill>
                  <a:prstClr val="black"/>
                </a:solidFill>
              </a:rPr>
              <a:t>を達成する手段</a:t>
            </a:r>
            <a:endParaRPr lang="ja-JP" altLang="en-US" dirty="0">
              <a:solidFill>
                <a:prstClr val="black"/>
              </a:solidFill>
            </a:endParaRPr>
          </a:p>
        </p:txBody>
      </p:sp>
      <p:sp>
        <p:nvSpPr>
          <p:cNvPr id="7" name="角丸四角形 6"/>
          <p:cNvSpPr/>
          <p:nvPr/>
        </p:nvSpPr>
        <p:spPr>
          <a:xfrm>
            <a:off x="6615710" y="1880142"/>
            <a:ext cx="2324586" cy="1842618"/>
          </a:xfrm>
          <a:prstGeom prst="roundRect">
            <a:avLst/>
          </a:prstGeom>
          <a:ln w="28575"/>
        </p:spPr>
        <p:style>
          <a:lnRef idx="2">
            <a:schemeClr val="accent6"/>
          </a:lnRef>
          <a:fillRef idx="1">
            <a:schemeClr val="lt1"/>
          </a:fillRef>
          <a:effectRef idx="0">
            <a:schemeClr val="accent6"/>
          </a:effectRef>
          <a:fontRef idx="minor">
            <a:schemeClr val="dk1"/>
          </a:fontRef>
        </p:style>
        <p:txBody>
          <a:bodyPr rtlCol="0" anchor="ctr"/>
          <a:lstStyle/>
          <a:p>
            <a:r>
              <a:rPr lang="ja-JP" altLang="en-US" dirty="0" smtClean="0">
                <a:solidFill>
                  <a:prstClr val="black"/>
                </a:solidFill>
              </a:rPr>
              <a:t>パターン３</a:t>
            </a:r>
            <a:endParaRPr lang="en-US" altLang="ja-JP" dirty="0" smtClean="0">
              <a:solidFill>
                <a:prstClr val="black"/>
              </a:solidFill>
            </a:endParaRPr>
          </a:p>
          <a:p>
            <a:pPr algn="ctr"/>
            <a:r>
              <a:rPr lang="ja-JP" altLang="en-US" dirty="0" smtClean="0">
                <a:solidFill>
                  <a:prstClr val="black"/>
                </a:solidFill>
              </a:rPr>
              <a:t>自社の商品</a:t>
            </a:r>
            <a:endParaRPr lang="en-US" altLang="ja-JP" dirty="0" smtClean="0">
              <a:solidFill>
                <a:prstClr val="black"/>
              </a:solidFill>
            </a:endParaRPr>
          </a:p>
          <a:p>
            <a:pPr algn="ctr"/>
            <a:r>
              <a:rPr lang="ja-JP" altLang="en-US" dirty="0" smtClean="0">
                <a:solidFill>
                  <a:prstClr val="black"/>
                </a:solidFill>
              </a:rPr>
              <a:t>＋</a:t>
            </a:r>
            <a:endParaRPr lang="en-US" altLang="ja-JP" dirty="0" smtClean="0">
              <a:solidFill>
                <a:prstClr val="black"/>
              </a:solidFill>
            </a:endParaRPr>
          </a:p>
          <a:p>
            <a:pPr algn="ctr"/>
            <a:r>
              <a:rPr lang="ja-JP" altLang="en-US" dirty="0" smtClean="0">
                <a:solidFill>
                  <a:prstClr val="black"/>
                </a:solidFill>
              </a:rPr>
              <a:t>目的達成</a:t>
            </a:r>
            <a:endParaRPr lang="en-US" altLang="ja-JP" dirty="0" smtClean="0">
              <a:solidFill>
                <a:prstClr val="black"/>
              </a:solidFill>
            </a:endParaRPr>
          </a:p>
          <a:p>
            <a:pPr algn="ctr"/>
            <a:r>
              <a:rPr lang="ja-JP" altLang="en-US" dirty="0" smtClean="0">
                <a:solidFill>
                  <a:prstClr val="black"/>
                </a:solidFill>
              </a:rPr>
              <a:t>＋</a:t>
            </a:r>
            <a:endParaRPr lang="en-US" altLang="ja-JP" dirty="0" smtClean="0">
              <a:solidFill>
                <a:prstClr val="black"/>
              </a:solidFill>
            </a:endParaRPr>
          </a:p>
          <a:p>
            <a:pPr algn="ctr"/>
            <a:r>
              <a:rPr lang="ja-JP" altLang="en-US" dirty="0" smtClean="0">
                <a:solidFill>
                  <a:prstClr val="black"/>
                </a:solidFill>
              </a:rPr>
              <a:t>他社</a:t>
            </a:r>
            <a:r>
              <a:rPr lang="ja-JP" altLang="en-US" dirty="0">
                <a:solidFill>
                  <a:prstClr val="black"/>
                </a:solidFill>
              </a:rPr>
              <a:t>商品</a:t>
            </a:r>
          </a:p>
        </p:txBody>
      </p:sp>
    </p:spTree>
    <p:extLst>
      <p:ext uri="{BB962C8B-B14F-4D97-AF65-F5344CB8AC3E}">
        <p14:creationId xmlns:p14="http://schemas.microsoft.com/office/powerpoint/2010/main" xmlns="" val="17314599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仮説２の検証結果</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51</a:t>
            </a:fld>
            <a:endParaRPr lang="ja-JP" altLang="en-US">
              <a:solidFill>
                <a:prstClr val="black"/>
              </a:solidFill>
            </a:endParaRPr>
          </a:p>
        </p:txBody>
      </p:sp>
      <p:grpSp>
        <p:nvGrpSpPr>
          <p:cNvPr id="14" name="グループ化 13"/>
          <p:cNvGrpSpPr/>
          <p:nvPr/>
        </p:nvGrpSpPr>
        <p:grpSpPr>
          <a:xfrm>
            <a:off x="416168" y="1880142"/>
            <a:ext cx="5849817" cy="973016"/>
            <a:chOff x="416168" y="1880142"/>
            <a:chExt cx="5849817" cy="973016"/>
          </a:xfrm>
        </p:grpSpPr>
        <p:pic>
          <p:nvPicPr>
            <p:cNvPr id="6" name="図 5"/>
            <p:cNvPicPr>
              <a:picLocks noChangeAspect="1"/>
            </p:cNvPicPr>
            <p:nvPr/>
          </p:nvPicPr>
          <p:blipFill rotWithShape="1">
            <a:blip r:embed="rId2" cstate="email">
              <a:extLst>
                <a:ext uri="{28A0092B-C50C-407E-A947-70E740481C1C}">
                  <a14:useLocalDpi xmlns:a14="http://schemas.microsoft.com/office/drawing/2010/main" xmlns=""/>
                </a:ext>
              </a:extLst>
            </a:blip>
            <a:srcRect l="1840" t="29162" r="5620" b="9276"/>
            <a:stretch/>
          </p:blipFill>
          <p:spPr>
            <a:xfrm>
              <a:off x="416168" y="1880142"/>
              <a:ext cx="5849817" cy="973016"/>
            </a:xfrm>
            <a:prstGeom prst="rect">
              <a:avLst/>
            </a:prstGeom>
          </p:spPr>
        </p:pic>
        <p:sp>
          <p:nvSpPr>
            <p:cNvPr id="12" name="角丸四角形 11"/>
            <p:cNvSpPr/>
            <p:nvPr/>
          </p:nvSpPr>
          <p:spPr>
            <a:xfrm>
              <a:off x="3153508" y="1880142"/>
              <a:ext cx="1019907" cy="973016"/>
            </a:xfrm>
            <a:prstGeom prst="roundRect">
              <a:avLst/>
            </a:prstGeom>
            <a:solidFill>
              <a:schemeClr val="lt1">
                <a:alpha val="0"/>
              </a:schemeClr>
            </a:solidFill>
            <a:ln w="317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solidFill>
                  <a:prstClr val="black"/>
                </a:solidFill>
              </a:endParaRPr>
            </a:p>
          </p:txBody>
        </p:sp>
      </p:grpSp>
      <p:grpSp>
        <p:nvGrpSpPr>
          <p:cNvPr id="15" name="グループ化 14"/>
          <p:cNvGrpSpPr/>
          <p:nvPr/>
        </p:nvGrpSpPr>
        <p:grpSpPr>
          <a:xfrm>
            <a:off x="416168" y="4495045"/>
            <a:ext cx="10398369" cy="1418494"/>
            <a:chOff x="416168" y="4495045"/>
            <a:chExt cx="10398369" cy="1418494"/>
          </a:xfrm>
        </p:grpSpPr>
        <p:pic>
          <p:nvPicPr>
            <p:cNvPr id="7" name="図 6"/>
            <p:cNvPicPr>
              <a:picLocks noChangeAspect="1"/>
            </p:cNvPicPr>
            <p:nvPr/>
          </p:nvPicPr>
          <p:blipFill rotWithShape="1">
            <a:blip r:embed="rId3" cstate="email">
              <a:extLst>
                <a:ext uri="{28A0092B-C50C-407E-A947-70E740481C1C}">
                  <a14:useLocalDpi xmlns:a14="http://schemas.microsoft.com/office/drawing/2010/main" xmlns=""/>
                </a:ext>
              </a:extLst>
            </a:blip>
            <a:srcRect l="892" t="20045" r="5067" b="9013"/>
            <a:stretch/>
          </p:blipFill>
          <p:spPr>
            <a:xfrm>
              <a:off x="416168" y="4495045"/>
              <a:ext cx="10398369" cy="1418494"/>
            </a:xfrm>
            <a:prstGeom prst="rect">
              <a:avLst/>
            </a:prstGeom>
          </p:spPr>
        </p:pic>
        <p:sp>
          <p:nvSpPr>
            <p:cNvPr id="13" name="角丸四角形 12"/>
            <p:cNvSpPr/>
            <p:nvPr/>
          </p:nvSpPr>
          <p:spPr>
            <a:xfrm>
              <a:off x="6049108" y="4876800"/>
              <a:ext cx="890954" cy="1036739"/>
            </a:xfrm>
            <a:prstGeom prst="roundRect">
              <a:avLst/>
            </a:prstGeom>
            <a:solidFill>
              <a:schemeClr val="lt1">
                <a:alpha val="0"/>
              </a:schemeClr>
            </a:solidFill>
            <a:ln w="31750">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a:solidFill>
                  <a:prstClr val="black"/>
                </a:solidFill>
              </a:endParaRPr>
            </a:p>
          </p:txBody>
        </p:sp>
      </p:grpSp>
    </p:spTree>
    <p:extLst>
      <p:ext uri="{BB962C8B-B14F-4D97-AF65-F5344CB8AC3E}">
        <p14:creationId xmlns:p14="http://schemas.microsoft.com/office/powerpoint/2010/main" xmlns="" val="5083607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　検証結果のまとめ</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検証</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52</a:t>
            </a:fld>
            <a:endParaRPr lang="ja-JP" altLang="en-US">
              <a:solidFill>
                <a:prstClr val="black"/>
              </a:solidFill>
            </a:endParaRPr>
          </a:p>
        </p:txBody>
      </p:sp>
    </p:spTree>
    <p:extLst>
      <p:ext uri="{BB962C8B-B14F-4D97-AF65-F5344CB8AC3E}">
        <p14:creationId xmlns:p14="http://schemas.microsoft.com/office/powerpoint/2010/main" xmlns="" val="97887656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1400530"/>
          </a:xfrm>
        </p:spPr>
        <p:txBody>
          <a:bodyPr/>
          <a:lstStyle/>
          <a:p>
            <a:r>
              <a:rPr kumimoji="1" lang="en-US" altLang="ja-JP" dirty="0" smtClean="0"/>
              <a:t>Agenda</a:t>
            </a:r>
            <a:endParaRPr kumimoji="1" lang="ja-JP" altLang="en-US" dirty="0"/>
          </a:p>
        </p:txBody>
      </p:sp>
      <p:sp>
        <p:nvSpPr>
          <p:cNvPr id="3" name="コンテンツ プレースホルダー 2"/>
          <p:cNvSpPr>
            <a:spLocks noGrp="1"/>
          </p:cNvSpPr>
          <p:nvPr>
            <p:ph idx="1"/>
          </p:nvPr>
        </p:nvSpPr>
        <p:spPr>
          <a:xfrm>
            <a:off x="1103600" y="1411941"/>
            <a:ext cx="8948872" cy="4836465"/>
          </a:xfrm>
        </p:spPr>
        <p:txBody>
          <a:bodyPr>
            <a:normAutofit fontScale="92500" lnSpcReduction="20000"/>
          </a:bodyPr>
          <a:lstStyle/>
          <a:p>
            <a:pPr marL="0" indent="0">
              <a:lnSpc>
                <a:spcPct val="170000"/>
              </a:lnSpc>
              <a:buNone/>
            </a:pPr>
            <a:r>
              <a:rPr lang="ja-JP" altLang="en-US" sz="4000" dirty="0"/>
              <a:t>　</a:t>
            </a:r>
            <a:r>
              <a:rPr kumimoji="1" lang="ja-JP" altLang="en-US" sz="4000" dirty="0" smtClean="0"/>
              <a:t>現状分析</a:t>
            </a:r>
            <a:endParaRPr kumimoji="1" lang="en-US" altLang="ja-JP" sz="4000" dirty="0" smtClean="0"/>
          </a:p>
          <a:p>
            <a:pPr marL="0" indent="0">
              <a:lnSpc>
                <a:spcPct val="170000"/>
              </a:lnSpc>
              <a:buNone/>
            </a:pPr>
            <a:r>
              <a:rPr lang="ja-JP" altLang="en-US" sz="4000" dirty="0" smtClean="0"/>
              <a:t>　問題</a:t>
            </a:r>
            <a:r>
              <a:rPr lang="ja-JP" altLang="en-US" sz="4000" dirty="0"/>
              <a:t>意識</a:t>
            </a:r>
            <a:r>
              <a:rPr lang="ja-JP" altLang="en-US" sz="4000" dirty="0" smtClean="0"/>
              <a:t>と研究目的</a:t>
            </a:r>
            <a:endParaRPr kumimoji="1" lang="en-US" altLang="ja-JP" sz="4000" dirty="0" smtClean="0"/>
          </a:p>
          <a:p>
            <a:pPr marL="0" indent="0">
              <a:lnSpc>
                <a:spcPct val="170000"/>
              </a:lnSpc>
              <a:buNone/>
            </a:pPr>
            <a:r>
              <a:rPr lang="ja-JP" altLang="en-US" sz="4000" dirty="0" smtClean="0"/>
              <a:t>　仮説導出と仮説</a:t>
            </a:r>
            <a:endParaRPr lang="en-US" altLang="ja-JP" sz="4000" dirty="0" smtClean="0"/>
          </a:p>
          <a:p>
            <a:pPr marL="0" indent="0">
              <a:lnSpc>
                <a:spcPct val="170000"/>
              </a:lnSpc>
              <a:buNone/>
            </a:pPr>
            <a:r>
              <a:rPr lang="ja-JP" altLang="en-US" sz="4000" dirty="0" smtClean="0"/>
              <a:t>　検証</a:t>
            </a:r>
            <a:endParaRPr lang="en-US" altLang="ja-JP" sz="4000" dirty="0" smtClean="0"/>
          </a:p>
          <a:p>
            <a:pPr>
              <a:lnSpc>
                <a:spcPct val="170000"/>
              </a:lnSpc>
            </a:pPr>
            <a:r>
              <a:rPr lang="ja-JP" altLang="en-US" sz="4000" dirty="0"/>
              <a:t> </a:t>
            </a:r>
            <a:r>
              <a:rPr lang="ja-JP" altLang="en-US" sz="4000" dirty="0" smtClean="0"/>
              <a:t>インプリケーションと課題</a:t>
            </a:r>
            <a:endParaRPr lang="en-US" altLang="ja-JP" sz="4000" dirty="0" smtClean="0"/>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53</a:t>
            </a:fld>
            <a:endParaRPr lang="ja-JP" altLang="en-US">
              <a:solidFill>
                <a:prstClr val="black"/>
              </a:solidFill>
            </a:endParaRPr>
          </a:p>
        </p:txBody>
      </p:sp>
    </p:spTree>
    <p:extLst>
      <p:ext uri="{BB962C8B-B14F-4D97-AF65-F5344CB8AC3E}">
        <p14:creationId xmlns:p14="http://schemas.microsoft.com/office/powerpoint/2010/main" xmlns="" val="17097146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610706"/>
          </a:xfrm>
        </p:spPr>
        <p:txBody>
          <a:bodyPr/>
          <a:lstStyle/>
          <a:p>
            <a:r>
              <a:rPr kumimoji="1" lang="ja-JP" altLang="en-US" dirty="0" smtClean="0"/>
              <a:t>学術的インプリケーション</a:t>
            </a:r>
            <a:endParaRPr kumimoji="1" lang="ja-JP" altLang="en-US" dirty="0"/>
          </a:p>
        </p:txBody>
      </p:sp>
      <p:sp>
        <p:nvSpPr>
          <p:cNvPr id="3" name="コンテンツ プレースホルダー 2"/>
          <p:cNvSpPr>
            <a:spLocks noGrp="1"/>
          </p:cNvSpPr>
          <p:nvPr>
            <p:ph idx="1"/>
          </p:nvPr>
        </p:nvSpPr>
        <p:spPr>
          <a:xfrm>
            <a:off x="875429" y="1707868"/>
            <a:ext cx="9786819" cy="4382381"/>
          </a:xfrm>
        </p:spPr>
        <p:txBody>
          <a:bodyPr>
            <a:normAutofit lnSpcReduction="10000"/>
          </a:bodyPr>
          <a:lstStyle/>
          <a:p>
            <a:r>
              <a:rPr kumimoji="1" lang="ja-JP" altLang="en-US" sz="2800" dirty="0" smtClean="0"/>
              <a:t>コンテンツマーケティングと信頼を関連付ける研究は今までなかったが、この二つを関連付ける研究となった。</a:t>
            </a:r>
            <a:endParaRPr kumimoji="1" lang="en-US" altLang="ja-JP" sz="2800" dirty="0" smtClean="0"/>
          </a:p>
          <a:p>
            <a:pPr marL="0" indent="0">
              <a:buNone/>
            </a:pPr>
            <a:endParaRPr kumimoji="1" lang="en-US" altLang="ja-JP" sz="2800" dirty="0" smtClean="0"/>
          </a:p>
          <a:p>
            <a:r>
              <a:rPr lang="ja-JP" altLang="en-US" sz="2800" dirty="0" smtClean="0"/>
              <a:t>コンテンツマーケティング＝売り込みをしないものと認知られていたが、売り込み（商品名）を含んだコンテンツマーケティングとして新たな概念を確立した。</a:t>
            </a:r>
            <a:endParaRPr lang="en-US" altLang="ja-JP" sz="2800" dirty="0" smtClean="0"/>
          </a:p>
          <a:p>
            <a:pPr marL="0" indent="0">
              <a:buNone/>
            </a:pPr>
            <a:endParaRPr lang="en-US" altLang="ja-JP" sz="2800" dirty="0" smtClean="0"/>
          </a:p>
          <a:p>
            <a:r>
              <a:rPr kumimoji="1" lang="ja-JP" altLang="en-US" sz="2800" dirty="0" smtClean="0"/>
              <a:t>オウンドメディア上でのコンテンツマーケティングのみに焦点を当て、実例の種類の細分化を行った。</a:t>
            </a:r>
            <a:endParaRPr kumimoji="1" lang="ja-JP" altLang="en-US" sz="2800" dirty="0"/>
          </a:p>
        </p:txBody>
      </p:sp>
      <p:sp>
        <p:nvSpPr>
          <p:cNvPr id="4" name="フッター プレースホルダー 3"/>
          <p:cNvSpPr>
            <a:spLocks noGrp="1"/>
          </p:cNvSpPr>
          <p:nvPr>
            <p:ph type="ftr" sz="quarter" idx="11"/>
          </p:nvPr>
        </p:nvSpPr>
        <p:spPr/>
        <p:txBody>
          <a:bodyPr/>
          <a:lstStyle/>
          <a:p>
            <a:r>
              <a:rPr lang="ja-JP" altLang="en-US" dirty="0"/>
              <a:t>インプリケーション</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54</a:t>
            </a:fld>
            <a:endParaRPr kumimoji="1" lang="ja-JP" altLang="en-US"/>
          </a:p>
        </p:txBody>
      </p:sp>
    </p:spTree>
    <p:extLst>
      <p:ext uri="{BB962C8B-B14F-4D97-AF65-F5344CB8AC3E}">
        <p14:creationId xmlns:p14="http://schemas.microsoft.com/office/powerpoint/2010/main" xmlns="" val="282465461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610706"/>
          </a:xfrm>
        </p:spPr>
        <p:txBody>
          <a:bodyPr/>
          <a:lstStyle/>
          <a:p>
            <a:r>
              <a:rPr kumimoji="1" lang="ja-JP" altLang="en-US" dirty="0" smtClean="0"/>
              <a:t>実務的インプリケーション</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t>インプリケーション</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55</a:t>
            </a:fld>
            <a:endParaRPr kumimoji="1" lang="ja-JP" altLang="en-US"/>
          </a:p>
        </p:txBody>
      </p:sp>
      <p:sp>
        <p:nvSpPr>
          <p:cNvPr id="6" name="コンテンツ プレースホルダー 2"/>
          <p:cNvSpPr>
            <a:spLocks noGrp="1"/>
          </p:cNvSpPr>
          <p:nvPr>
            <p:ph idx="1"/>
          </p:nvPr>
        </p:nvSpPr>
        <p:spPr>
          <a:xfrm>
            <a:off x="875429" y="1707868"/>
            <a:ext cx="9786819" cy="4382381"/>
          </a:xfrm>
        </p:spPr>
        <p:txBody>
          <a:bodyPr>
            <a:normAutofit/>
          </a:bodyPr>
          <a:lstStyle/>
          <a:p>
            <a:r>
              <a:rPr lang="ja-JP" altLang="en-US" sz="2800" dirty="0"/>
              <a:t>消費者</a:t>
            </a:r>
            <a:r>
              <a:rPr lang="ja-JP" altLang="en-US" sz="2800" dirty="0" smtClean="0"/>
              <a:t>にとって最適な方法のコンテンツを配信すると信頼される傾向が見られたので、複数の選択肢を用意し、消費者にその選択肢を選んでもらうと信頼が獲得され、効果的である。</a:t>
            </a:r>
            <a:endParaRPr kumimoji="1" lang="ja-JP" altLang="en-US" sz="2800" dirty="0"/>
          </a:p>
        </p:txBody>
      </p:sp>
    </p:spTree>
    <p:extLst>
      <p:ext uri="{BB962C8B-B14F-4D97-AF65-F5344CB8AC3E}">
        <p14:creationId xmlns:p14="http://schemas.microsoft.com/office/powerpoint/2010/main" xmlns="" val="23718061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610706"/>
          </a:xfrm>
        </p:spPr>
        <p:txBody>
          <a:bodyPr/>
          <a:lstStyle/>
          <a:p>
            <a:r>
              <a:rPr kumimoji="1" lang="ja-JP" altLang="en-US" dirty="0" smtClean="0"/>
              <a:t>課題</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a:t>課題</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56</a:t>
            </a:fld>
            <a:endParaRPr kumimoji="1" lang="ja-JP" altLang="en-US"/>
          </a:p>
        </p:txBody>
      </p:sp>
      <p:sp>
        <p:nvSpPr>
          <p:cNvPr id="6" name="コンテンツ プレースホルダー 2"/>
          <p:cNvSpPr>
            <a:spLocks noGrp="1"/>
          </p:cNvSpPr>
          <p:nvPr>
            <p:ph idx="1"/>
          </p:nvPr>
        </p:nvSpPr>
        <p:spPr>
          <a:xfrm>
            <a:off x="875429" y="1707868"/>
            <a:ext cx="9786819" cy="4382381"/>
          </a:xfrm>
        </p:spPr>
        <p:txBody>
          <a:bodyPr>
            <a:normAutofit/>
          </a:bodyPr>
          <a:lstStyle/>
          <a:p>
            <a:endParaRPr kumimoji="1" lang="ja-JP" altLang="en-US" sz="2800" dirty="0"/>
          </a:p>
        </p:txBody>
      </p:sp>
    </p:spTree>
    <p:extLst>
      <p:ext uri="{BB962C8B-B14F-4D97-AF65-F5344CB8AC3E}">
        <p14:creationId xmlns:p14="http://schemas.microsoft.com/office/powerpoint/2010/main" xmlns="" val="344349077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610706"/>
          </a:xfrm>
        </p:spPr>
        <p:txBody>
          <a:bodyPr/>
          <a:lstStyle/>
          <a:p>
            <a:r>
              <a:rPr kumimoji="1" lang="ja-JP" altLang="en-US" dirty="0" smtClean="0"/>
              <a:t>参考文献・</a:t>
            </a:r>
            <a:r>
              <a:rPr kumimoji="1" lang="en-US" altLang="ja-JP" dirty="0" smtClean="0"/>
              <a:t>URL</a:t>
            </a:r>
            <a:endParaRPr kumimoji="1" lang="ja-JP" altLang="en-US" dirty="0"/>
          </a:p>
        </p:txBody>
      </p:sp>
      <p:sp>
        <p:nvSpPr>
          <p:cNvPr id="3" name="コンテンツ プレースホルダー 2"/>
          <p:cNvSpPr>
            <a:spLocks noGrp="1"/>
          </p:cNvSpPr>
          <p:nvPr>
            <p:ph idx="1"/>
          </p:nvPr>
        </p:nvSpPr>
        <p:spPr>
          <a:xfrm>
            <a:off x="327803" y="1298712"/>
            <a:ext cx="11611155" cy="5240111"/>
          </a:xfrm>
        </p:spPr>
        <p:txBody>
          <a:bodyPr>
            <a:noAutofit/>
          </a:bodyPr>
          <a:lstStyle/>
          <a:p>
            <a:pPr>
              <a:buFont typeface="Wingdings" panose="05000000000000000000" pitchFamily="2" charset="2"/>
              <a:buChar char="l"/>
            </a:pPr>
            <a:r>
              <a:rPr lang="ja-JP" altLang="en-US" sz="1400" dirty="0"/>
              <a:t>ジョー・ピュリッジ著</a:t>
            </a:r>
            <a:r>
              <a:rPr lang="en-US" altLang="ja-JP" sz="1400" dirty="0"/>
              <a:t>(2014/6/24)  </a:t>
            </a:r>
            <a:r>
              <a:rPr lang="ja-JP" altLang="en-US" sz="1400" dirty="0"/>
              <a:t>「エピック・コンテンツマーケティング　顧客を呼び込む最強の教科書」　</a:t>
            </a:r>
          </a:p>
          <a:p>
            <a:pPr>
              <a:buFont typeface="Wingdings" panose="05000000000000000000" pitchFamily="2" charset="2"/>
              <a:buChar char="l"/>
            </a:pPr>
            <a:r>
              <a:rPr lang="ja-JP" altLang="en-US" sz="1400" dirty="0"/>
              <a:t>ジョー・ピュリッジ／ロバート・ローズ著（</a:t>
            </a:r>
            <a:r>
              <a:rPr lang="en-US" altLang="ja-JP" sz="1400" dirty="0"/>
              <a:t>2013/5/25</a:t>
            </a:r>
            <a:r>
              <a:rPr lang="ja-JP" altLang="en-US" sz="1400" dirty="0"/>
              <a:t>）「オウンドメディアで成功するための戦略的コンテンツマーケティング</a:t>
            </a:r>
            <a:r>
              <a:rPr lang="ja-JP" altLang="en-US" sz="1400" dirty="0" smtClean="0"/>
              <a:t>」</a:t>
            </a:r>
            <a:endParaRPr lang="en-US" altLang="ja-JP" sz="1400" dirty="0" smtClean="0"/>
          </a:p>
          <a:p>
            <a:pPr>
              <a:buFont typeface="Wingdings" panose="05000000000000000000" pitchFamily="2" charset="2"/>
              <a:buChar char="l"/>
            </a:pPr>
            <a:r>
              <a:rPr lang="ja-JP" altLang="en-US" sz="1400" dirty="0" smtClean="0"/>
              <a:t>根本則明　（</a:t>
            </a:r>
            <a:r>
              <a:rPr lang="en-US" altLang="ja-JP" sz="1400" dirty="0" smtClean="0"/>
              <a:t>2003</a:t>
            </a:r>
            <a:r>
              <a:rPr lang="ja-JP" altLang="en-US" sz="1400" dirty="0" smtClean="0"/>
              <a:t>）生活における情報源の信頼性について</a:t>
            </a:r>
            <a:endParaRPr lang="en-US" altLang="ja-JP" sz="1400" dirty="0" smtClean="0"/>
          </a:p>
          <a:p>
            <a:pPr>
              <a:buFont typeface="Wingdings" panose="05000000000000000000" pitchFamily="2" charset="2"/>
              <a:buChar char="l"/>
            </a:pPr>
            <a:r>
              <a:rPr lang="ja-JP" altLang="en-US" sz="1400" dirty="0" smtClean="0"/>
              <a:t>小杉素子　（</a:t>
            </a:r>
            <a:r>
              <a:rPr lang="en-US" altLang="ja-JP" sz="1400" dirty="0" smtClean="0"/>
              <a:t>2008</a:t>
            </a:r>
            <a:r>
              <a:rPr lang="ja-JP" altLang="en-US" sz="1400" dirty="0" smtClean="0"/>
              <a:t>）情報提供方法が提供者への信頼に及ぼす効果の検討</a:t>
            </a:r>
            <a:endParaRPr lang="en-US" altLang="ja-JP" sz="1400" dirty="0" smtClean="0"/>
          </a:p>
          <a:p>
            <a:pPr>
              <a:buFont typeface="Wingdings" panose="05000000000000000000" pitchFamily="2" charset="2"/>
              <a:buChar char="l"/>
            </a:pPr>
            <a:r>
              <a:rPr lang="ja-JP" altLang="en-US" sz="1400" dirty="0" smtClean="0"/>
              <a:t>小杉</a:t>
            </a:r>
            <a:r>
              <a:rPr lang="ja-JP" altLang="en-US" sz="1400" dirty="0"/>
              <a:t>素子　</a:t>
            </a:r>
            <a:r>
              <a:rPr lang="ja-JP" altLang="en-US" sz="1400" dirty="0" smtClean="0"/>
              <a:t>（</a:t>
            </a:r>
            <a:r>
              <a:rPr lang="en-US" altLang="ja-JP" sz="1400" dirty="0" smtClean="0"/>
              <a:t>2009</a:t>
            </a:r>
            <a:r>
              <a:rPr lang="ja-JP" altLang="en-US" sz="1400" dirty="0" smtClean="0"/>
              <a:t>）情報</a:t>
            </a:r>
            <a:r>
              <a:rPr lang="ja-JP" altLang="en-US" sz="1400" dirty="0"/>
              <a:t>格差のある二者間における情報提供戦略と信頼</a:t>
            </a:r>
            <a:r>
              <a:rPr lang="ja-JP" altLang="en-US" sz="1400" dirty="0" smtClean="0"/>
              <a:t>獲得</a:t>
            </a:r>
            <a:endParaRPr lang="en-US" altLang="ja-JP" sz="1400" dirty="0" smtClean="0"/>
          </a:p>
          <a:p>
            <a:pPr>
              <a:buFont typeface="Wingdings" panose="05000000000000000000" pitchFamily="2" charset="2"/>
              <a:buChar char="l"/>
            </a:pPr>
            <a:r>
              <a:rPr lang="ja-JP" altLang="en-US" sz="1400" dirty="0" smtClean="0"/>
              <a:t>小杉</a:t>
            </a:r>
            <a:r>
              <a:rPr lang="ja-JP" altLang="en-US" sz="1400" dirty="0"/>
              <a:t>素子　</a:t>
            </a:r>
            <a:r>
              <a:rPr lang="ja-JP" altLang="en-US" sz="1400" dirty="0" smtClean="0"/>
              <a:t>（</a:t>
            </a:r>
            <a:r>
              <a:rPr lang="en-US" altLang="ja-JP" sz="1400" dirty="0" smtClean="0"/>
              <a:t>2012</a:t>
            </a:r>
            <a:r>
              <a:rPr lang="ja-JP" altLang="en-US" sz="1400" dirty="0" smtClean="0"/>
              <a:t>）情報</a:t>
            </a:r>
            <a:r>
              <a:rPr lang="ja-JP" altLang="en-US" sz="1400" dirty="0"/>
              <a:t>提供場面における信頼形成過程の</a:t>
            </a:r>
            <a:r>
              <a:rPr lang="ja-JP" altLang="en-US" sz="1400" dirty="0" smtClean="0"/>
              <a:t>検討　－</a:t>
            </a:r>
            <a:r>
              <a:rPr lang="ja-JP" altLang="en-US" sz="1400" dirty="0"/>
              <a:t>相互情報または相互不信の循環に関する実験研究－　</a:t>
            </a:r>
          </a:p>
          <a:p>
            <a:pPr>
              <a:buFont typeface="Wingdings" panose="05000000000000000000" pitchFamily="2" charset="2"/>
              <a:buChar char="l"/>
            </a:pPr>
            <a:r>
              <a:rPr lang="ja-JP" altLang="en-US" sz="1400" dirty="0"/>
              <a:t>日本有名企業のコンテンツマーケティング事例</a:t>
            </a:r>
            <a:r>
              <a:rPr lang="en-US" altLang="ja-JP" sz="1400" dirty="0"/>
              <a:t>20</a:t>
            </a:r>
            <a:r>
              <a:rPr lang="ja-JP" altLang="en-US" sz="1400" dirty="0"/>
              <a:t>選 </a:t>
            </a:r>
            <a:r>
              <a:rPr lang="en-US" altLang="ja-JP" sz="1400" dirty="0"/>
              <a:t>: </a:t>
            </a:r>
            <a:r>
              <a:rPr lang="ja-JP" altLang="en-US" sz="1400" dirty="0"/>
              <a:t>進め！デジタル</a:t>
            </a:r>
            <a:r>
              <a:rPr lang="ja-JP" altLang="en-US" sz="1400" dirty="0" smtClean="0"/>
              <a:t>探検隊　</a:t>
            </a:r>
            <a:r>
              <a:rPr lang="en-US" altLang="ja-JP" sz="1400" dirty="0" smtClean="0">
                <a:hlinkClick r:id="rId2"/>
              </a:rPr>
              <a:t>http</a:t>
            </a:r>
            <a:r>
              <a:rPr lang="en-US" altLang="ja-JP" sz="1400" dirty="0">
                <a:hlinkClick r:id="rId2"/>
              </a:rPr>
              <a:t>://</a:t>
            </a:r>
            <a:r>
              <a:rPr lang="en-US" altLang="ja-JP" sz="1400" dirty="0" smtClean="0">
                <a:hlinkClick r:id="rId2"/>
              </a:rPr>
              <a:t>blog.livedoor.jp/seiwanishida0311/content-marketing-case-studies-featuring-japanese-companies</a:t>
            </a:r>
            <a:endParaRPr lang="en-US" altLang="ja-JP" sz="1400" dirty="0" smtClean="0"/>
          </a:p>
          <a:p>
            <a:pPr>
              <a:buFont typeface="Wingdings" panose="05000000000000000000" pitchFamily="2" charset="2"/>
              <a:buChar char="l"/>
            </a:pPr>
            <a:r>
              <a:rPr lang="ja-JP" altLang="en-US" sz="1400" dirty="0" smtClean="0"/>
              <a:t>株式</a:t>
            </a:r>
            <a:r>
              <a:rPr lang="ja-JP" altLang="en-US" sz="1400" dirty="0"/>
              <a:t>会社インフォバーン　愛されるオウンドメディアの作り方</a:t>
            </a:r>
            <a:r>
              <a:rPr lang="en-US" altLang="ja-JP" sz="1400" dirty="0"/>
              <a:t>〜</a:t>
            </a:r>
            <a:r>
              <a:rPr lang="ja-JP" altLang="en-US" sz="1400" dirty="0"/>
              <a:t>コンテンツマーケティング最新事例</a:t>
            </a:r>
            <a:r>
              <a:rPr lang="en-US" altLang="ja-JP" sz="1400" dirty="0"/>
              <a:t>〜</a:t>
            </a:r>
            <a:r>
              <a:rPr lang="ja-JP" altLang="en-US" sz="1400" dirty="0"/>
              <a:t>　</a:t>
            </a:r>
            <a:r>
              <a:rPr lang="en-US" altLang="ja-JP" sz="1400" dirty="0">
                <a:hlinkClick r:id="rId3"/>
              </a:rPr>
              <a:t>http://</a:t>
            </a:r>
            <a:r>
              <a:rPr lang="en-US" altLang="ja-JP" sz="1400" dirty="0" smtClean="0">
                <a:hlinkClick r:id="rId3"/>
              </a:rPr>
              <a:t>www.slideshare.net/fullscreen/Memberscorp/ss-35636645/1</a:t>
            </a:r>
            <a:endParaRPr lang="en-US" altLang="ja-JP" sz="1400" dirty="0" smtClean="0"/>
          </a:p>
          <a:p>
            <a:pPr>
              <a:buFont typeface="Wingdings" panose="05000000000000000000" pitchFamily="2" charset="2"/>
              <a:buChar char="l"/>
            </a:pPr>
            <a:r>
              <a:rPr lang="ja-JP" altLang="en-US" sz="1400" dirty="0" smtClean="0"/>
              <a:t>コンテンツマーケティング</a:t>
            </a:r>
            <a:r>
              <a:rPr lang="ja-JP" altLang="en-US" sz="1400" dirty="0"/>
              <a:t>とは何か？：重要戦略とされる理由 </a:t>
            </a:r>
            <a:r>
              <a:rPr lang="en-US" altLang="ja-JP" sz="1400" dirty="0"/>
              <a:t>| Social Media </a:t>
            </a:r>
            <a:r>
              <a:rPr lang="en-US" altLang="ja-JP" sz="1400" dirty="0" smtClean="0"/>
              <a:t>Experience</a:t>
            </a:r>
            <a:r>
              <a:rPr lang="ja-JP" altLang="en-US" sz="1400" dirty="0"/>
              <a:t>　</a:t>
            </a:r>
            <a:r>
              <a:rPr lang="en-US" altLang="ja-JP" sz="1400" dirty="0" smtClean="0">
                <a:hlinkClick r:id="rId4"/>
              </a:rPr>
              <a:t>http</a:t>
            </a:r>
            <a:r>
              <a:rPr lang="en-US" altLang="ja-JP" sz="1400" dirty="0">
                <a:hlinkClick r:id="rId4"/>
              </a:rPr>
              <a:t>://</a:t>
            </a:r>
            <a:r>
              <a:rPr lang="en-US" altLang="ja-JP" sz="1400" dirty="0" smtClean="0">
                <a:hlinkClick r:id="rId4"/>
              </a:rPr>
              <a:t>socialmediaexperience.jp/5023</a:t>
            </a:r>
            <a:endParaRPr lang="en-US" altLang="ja-JP" sz="1400" dirty="0" smtClean="0"/>
          </a:p>
          <a:p>
            <a:pPr>
              <a:buFont typeface="Wingdings" panose="05000000000000000000" pitchFamily="2" charset="2"/>
              <a:buChar char="l"/>
            </a:pPr>
            <a:r>
              <a:rPr lang="ja-JP" altLang="en-US" sz="1400" dirty="0" smtClean="0"/>
              <a:t>オウンドメディアマーケティング</a:t>
            </a:r>
            <a:r>
              <a:rPr lang="ja-JP" altLang="en-US" sz="1400" dirty="0"/>
              <a:t>とは？（基本モデル編）｜オウンドメディア・カスタム</a:t>
            </a:r>
            <a:r>
              <a:rPr lang="en-US" altLang="ja-JP" sz="1400" dirty="0"/>
              <a:t>CRM</a:t>
            </a:r>
            <a:r>
              <a:rPr lang="ja-JP" altLang="en-US" sz="1400" dirty="0"/>
              <a:t>の</a:t>
            </a:r>
            <a:r>
              <a:rPr lang="en-US" altLang="ja-JP" sz="1400" dirty="0"/>
              <a:t>YURAS(</a:t>
            </a:r>
            <a:r>
              <a:rPr lang="ja-JP" altLang="en-US" sz="1400" dirty="0"/>
              <a:t>ユラス</a:t>
            </a:r>
            <a:r>
              <a:rPr lang="en-US" altLang="ja-JP" sz="1400" dirty="0" smtClean="0"/>
              <a:t>)</a:t>
            </a:r>
            <a:r>
              <a:rPr lang="ja-JP" altLang="en-US" sz="1400" dirty="0" smtClean="0"/>
              <a:t>　</a:t>
            </a:r>
            <a:r>
              <a:rPr lang="en-US" altLang="ja-JP" sz="1400" dirty="0" smtClean="0">
                <a:hlinkClick r:id="rId5"/>
              </a:rPr>
              <a:t>http</a:t>
            </a:r>
            <a:r>
              <a:rPr lang="en-US" altLang="ja-JP" sz="1400" dirty="0">
                <a:hlinkClick r:id="rId5"/>
              </a:rPr>
              <a:t>://</a:t>
            </a:r>
            <a:r>
              <a:rPr lang="en-US" altLang="ja-JP" sz="1400" dirty="0" smtClean="0">
                <a:hlinkClick r:id="rId5"/>
              </a:rPr>
              <a:t>www.yuras.co.jp/concept.html</a:t>
            </a:r>
            <a:endParaRPr lang="en-US" altLang="ja-JP" sz="1400" dirty="0" smtClean="0"/>
          </a:p>
          <a:p>
            <a:pPr>
              <a:buFont typeface="Wingdings" panose="05000000000000000000" pitchFamily="2" charset="2"/>
              <a:buChar char="l"/>
            </a:pPr>
            <a:r>
              <a:rPr lang="en-US" altLang="ja-JP" sz="1400" dirty="0" smtClean="0"/>
              <a:t>Web</a:t>
            </a:r>
            <a:r>
              <a:rPr lang="ja-JP" altLang="en-US" sz="1400" dirty="0"/>
              <a:t>マーケッター</a:t>
            </a:r>
            <a:r>
              <a:rPr lang="ja-JP" altLang="en-US" sz="1400" dirty="0" smtClean="0"/>
              <a:t>瞳　 </a:t>
            </a:r>
            <a:r>
              <a:rPr lang="en-US" altLang="ja-JP" sz="1400" dirty="0">
                <a:hlinkClick r:id="rId6"/>
              </a:rPr>
              <a:t>http://</a:t>
            </a:r>
            <a:r>
              <a:rPr lang="en-US" altLang="ja-JP" sz="1400" dirty="0" smtClean="0">
                <a:hlinkClick r:id="rId6"/>
              </a:rPr>
              <a:t>web-tan.forum.impressrd.jp/e/2009/08/28/6324</a:t>
            </a:r>
            <a:endParaRPr lang="en-US" altLang="ja-JP" sz="1400" dirty="0" smtClean="0"/>
          </a:p>
          <a:p>
            <a:pPr>
              <a:buFont typeface="Wingdings" panose="05000000000000000000" pitchFamily="2" charset="2"/>
              <a:buChar char="l"/>
            </a:pPr>
            <a:r>
              <a:rPr lang="ja-JP" altLang="en-US" sz="1400" dirty="0" smtClean="0"/>
              <a:t>現在</a:t>
            </a:r>
            <a:r>
              <a:rPr lang="ja-JP" altLang="en-US" sz="1400" dirty="0"/>
              <a:t>コンテンツマーケティングに取り組む企業は</a:t>
            </a:r>
            <a:r>
              <a:rPr lang="en-US" altLang="ja-JP" sz="1400" dirty="0"/>
              <a:t>83</a:t>
            </a:r>
            <a:r>
              <a:rPr lang="ja-JP" altLang="en-US" sz="1400" dirty="0"/>
              <a:t>％／課題は「効果を図る指標がない」</a:t>
            </a:r>
            <a:r>
              <a:rPr lang="en-US" altLang="ja-JP" sz="1400" dirty="0"/>
              <a:t>【</a:t>
            </a:r>
            <a:r>
              <a:rPr lang="ja-JP" altLang="en-US" sz="1400" dirty="0"/>
              <a:t>グルーバー調査</a:t>
            </a:r>
            <a:r>
              <a:rPr lang="en-US" altLang="ja-JP" sz="1400" dirty="0"/>
              <a:t>】</a:t>
            </a:r>
            <a:r>
              <a:rPr lang="ja-JP" altLang="en-US" sz="1400" dirty="0"/>
              <a:t>：</a:t>
            </a:r>
            <a:r>
              <a:rPr lang="en-US" altLang="ja-JP" sz="1400" dirty="0" err="1"/>
              <a:t>MarkeZine</a:t>
            </a:r>
            <a:r>
              <a:rPr lang="ja-JP" altLang="en-US" sz="1400" dirty="0"/>
              <a:t>（マーケジン</a:t>
            </a:r>
            <a:r>
              <a:rPr lang="ja-JP" altLang="en-US" sz="1400" dirty="0" smtClean="0"/>
              <a:t>）</a:t>
            </a:r>
            <a:r>
              <a:rPr lang="en-US" altLang="ja-JP" sz="1400" dirty="0">
                <a:hlinkClick r:id="rId7"/>
              </a:rPr>
              <a:t>http://</a:t>
            </a:r>
            <a:r>
              <a:rPr lang="en-US" altLang="ja-JP" sz="1400" dirty="0" smtClean="0">
                <a:hlinkClick r:id="rId7"/>
              </a:rPr>
              <a:t>markezine.jp/article/detail/22913</a:t>
            </a:r>
            <a:endParaRPr lang="en-US" altLang="ja-JP" sz="1400" dirty="0" smtClean="0"/>
          </a:p>
          <a:p>
            <a:pPr>
              <a:buFont typeface="Wingdings" panose="05000000000000000000" pitchFamily="2" charset="2"/>
              <a:buChar char="l"/>
            </a:pPr>
            <a:endParaRPr lang="en-US" altLang="ja-JP" sz="1400" dirty="0" smtClean="0"/>
          </a:p>
          <a:p>
            <a:pPr>
              <a:buFont typeface="Wingdings" panose="05000000000000000000" pitchFamily="2" charset="2"/>
              <a:buChar char="l"/>
            </a:pPr>
            <a:endParaRPr lang="en-US" altLang="ja-JP" sz="1400" dirty="0" smtClean="0"/>
          </a:p>
          <a:p>
            <a:pPr marL="0" indent="0">
              <a:buNone/>
            </a:pPr>
            <a:endParaRPr lang="en-US" altLang="ja-JP" sz="1400" dirty="0" smtClean="0"/>
          </a:p>
          <a:p>
            <a:pPr marL="0" indent="0">
              <a:buNone/>
            </a:pPr>
            <a:endParaRPr lang="en-US" altLang="ja-JP" sz="1400" dirty="0" smtClean="0"/>
          </a:p>
          <a:p>
            <a:pPr marL="0" indent="0">
              <a:buNone/>
            </a:pPr>
            <a:endParaRPr lang="en-US" altLang="ja-JP" sz="1400" dirty="0" smtClean="0"/>
          </a:p>
          <a:p>
            <a:pPr marL="0" indent="0">
              <a:buNone/>
            </a:pPr>
            <a:endParaRPr lang="en-US" altLang="ja-JP" sz="1400" dirty="0"/>
          </a:p>
          <a:p>
            <a:pPr marL="0" indent="0">
              <a:buNone/>
            </a:pPr>
            <a:endParaRPr lang="en-US" altLang="ja-JP" sz="1400" dirty="0" smtClean="0"/>
          </a:p>
          <a:p>
            <a:pPr marL="0" indent="0">
              <a:buNone/>
            </a:pPr>
            <a:endParaRPr kumimoji="1" lang="ja-JP" altLang="en-US" sz="1400"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57</a:t>
            </a:fld>
            <a:endParaRPr kumimoji="1" lang="ja-JP" altLang="en-US"/>
          </a:p>
        </p:txBody>
      </p:sp>
    </p:spTree>
    <p:extLst>
      <p:ext uri="{BB962C8B-B14F-4D97-AF65-F5344CB8AC3E}">
        <p14:creationId xmlns:p14="http://schemas.microsoft.com/office/powerpoint/2010/main" xmlns="" val="399286874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610706"/>
          </a:xfrm>
        </p:spPr>
        <p:txBody>
          <a:bodyPr/>
          <a:lstStyle/>
          <a:p>
            <a:r>
              <a:rPr lang="en-US" altLang="ja-JP" dirty="0" smtClean="0"/>
              <a:t>URL</a:t>
            </a:r>
            <a:endParaRPr kumimoji="1" lang="ja-JP" altLang="en-US" dirty="0"/>
          </a:p>
        </p:txBody>
      </p:sp>
      <p:sp>
        <p:nvSpPr>
          <p:cNvPr id="3" name="コンテンツ プレースホルダー 2"/>
          <p:cNvSpPr>
            <a:spLocks noGrp="1"/>
          </p:cNvSpPr>
          <p:nvPr>
            <p:ph idx="1"/>
          </p:nvPr>
        </p:nvSpPr>
        <p:spPr>
          <a:xfrm>
            <a:off x="344491" y="1262743"/>
            <a:ext cx="11237909" cy="4985663"/>
          </a:xfrm>
        </p:spPr>
        <p:txBody>
          <a:bodyPr>
            <a:normAutofit/>
          </a:bodyPr>
          <a:lstStyle/>
          <a:p>
            <a:pPr>
              <a:buFont typeface="Wingdings" panose="05000000000000000000" pitchFamily="2" charset="2"/>
              <a:buChar char="l"/>
            </a:pPr>
            <a:r>
              <a:rPr lang="ja-JP" altLang="en-US" sz="1400" dirty="0"/>
              <a:t>コンテンツマーケティングで来訪者とのエンゲージメントを高める</a:t>
            </a:r>
            <a:r>
              <a:rPr lang="en-US" altLang="ja-JP" sz="1400" dirty="0"/>
              <a:t>Tips</a:t>
            </a:r>
            <a:r>
              <a:rPr lang="ja-JP" altLang="en-US" sz="1400" dirty="0"/>
              <a:t>事例</a:t>
            </a:r>
            <a:r>
              <a:rPr lang="en-US" altLang="ja-JP" sz="1400" dirty="0"/>
              <a:t>40</a:t>
            </a:r>
            <a:r>
              <a:rPr lang="ja-JP" altLang="en-US" sz="1400" dirty="0"/>
              <a:t>選（資料無料ダウンロード） </a:t>
            </a:r>
            <a:r>
              <a:rPr lang="en-US" altLang="ja-JP" sz="1400" dirty="0"/>
              <a:t>| </a:t>
            </a:r>
            <a:r>
              <a:rPr lang="en-US" altLang="ja-JP" sz="1400" dirty="0" err="1"/>
              <a:t>GinzaMetrics</a:t>
            </a:r>
            <a:r>
              <a:rPr lang="ja-JP" altLang="en-US" sz="1400" dirty="0"/>
              <a:t>　</a:t>
            </a:r>
            <a:r>
              <a:rPr lang="en-US" altLang="ja-JP" sz="1400" dirty="0">
                <a:hlinkClick r:id="rId2"/>
              </a:rPr>
              <a:t>http://www.ginzametrics.jp/blog/ebook-engagement-tips</a:t>
            </a:r>
            <a:endParaRPr lang="en-US" altLang="ja-JP" sz="1400" dirty="0"/>
          </a:p>
          <a:p>
            <a:pPr>
              <a:buFont typeface="Wingdings" panose="05000000000000000000" pitchFamily="2" charset="2"/>
              <a:buChar char="l"/>
            </a:pPr>
            <a:r>
              <a:rPr lang="ja-JP" altLang="en-US" sz="1400" dirty="0"/>
              <a:t>日本大手企業のコンテンツマーケティング展開事例</a:t>
            </a:r>
            <a:r>
              <a:rPr lang="en-US" altLang="ja-JP" sz="1400" dirty="0"/>
              <a:t>7</a:t>
            </a:r>
            <a:r>
              <a:rPr lang="ja-JP" altLang="en-US" sz="1400" dirty="0"/>
              <a:t>選 </a:t>
            </a:r>
            <a:r>
              <a:rPr lang="en-US" altLang="ja-JP" sz="1400" dirty="0"/>
              <a:t>| </a:t>
            </a:r>
            <a:r>
              <a:rPr lang="en-US" altLang="ja-JP" sz="1400" dirty="0" err="1"/>
              <a:t>GinzaMetrics</a:t>
            </a:r>
            <a:r>
              <a:rPr lang="ja-JP" altLang="en-US" sz="1400" dirty="0"/>
              <a:t>　</a:t>
            </a:r>
            <a:r>
              <a:rPr lang="en-US" altLang="ja-JP" sz="1400" dirty="0">
                <a:hlinkClick r:id="rId3"/>
              </a:rPr>
              <a:t>http://www.ginzametrics.jp/blog/contents-marketing-case-in-japan</a:t>
            </a:r>
            <a:endParaRPr lang="en-US" altLang="ja-JP" sz="1400" dirty="0"/>
          </a:p>
          <a:p>
            <a:pPr>
              <a:buFont typeface="Wingdings" panose="05000000000000000000" pitchFamily="2" charset="2"/>
              <a:buChar char="l"/>
            </a:pPr>
            <a:r>
              <a:rPr lang="ja-JP" altLang="en-US" sz="1400" dirty="0"/>
              <a:t>コンテンツマーケティングの歴史を徹底解説｜</a:t>
            </a:r>
            <a:r>
              <a:rPr lang="en-US" altLang="ja-JP" sz="1400" dirty="0"/>
              <a:t>ferret [</a:t>
            </a:r>
            <a:r>
              <a:rPr lang="ja-JP" altLang="en-US" sz="1400" dirty="0"/>
              <a:t>フェレット</a:t>
            </a:r>
            <a:r>
              <a:rPr lang="en-US" altLang="ja-JP" sz="1400" dirty="0"/>
              <a:t>]</a:t>
            </a:r>
            <a:r>
              <a:rPr lang="ja-JP" altLang="en-US" sz="1400" dirty="0"/>
              <a:t>　</a:t>
            </a:r>
            <a:r>
              <a:rPr lang="en-US" altLang="ja-JP" sz="1400" dirty="0">
                <a:hlinkClick r:id="rId4"/>
              </a:rPr>
              <a:t>https://ferret-plus.com/2484</a:t>
            </a:r>
            <a:endParaRPr lang="en-US" altLang="ja-JP" sz="1400" dirty="0"/>
          </a:p>
          <a:p>
            <a:pPr>
              <a:buFont typeface="Wingdings" panose="05000000000000000000" pitchFamily="2" charset="2"/>
              <a:buChar char="l"/>
            </a:pPr>
            <a:r>
              <a:rPr lang="ja-JP" altLang="en-US" sz="1400" dirty="0"/>
              <a:t>コンテンツマーケティングとは？　～宣伝の前に役に立つ情報を提供し、潜在層にアプローチ～ </a:t>
            </a:r>
            <a:r>
              <a:rPr lang="en-US" altLang="ja-JP" sz="1400" dirty="0"/>
              <a:t>- Web</a:t>
            </a:r>
            <a:r>
              <a:rPr lang="ja-JP" altLang="en-US" sz="1400" dirty="0"/>
              <a:t>マーケティングのブレインネット　</a:t>
            </a:r>
            <a:r>
              <a:rPr lang="en-US" altLang="ja-JP" sz="1400" dirty="0">
                <a:hlinkClick r:id="rId5"/>
              </a:rPr>
              <a:t>http://</a:t>
            </a:r>
            <a:r>
              <a:rPr lang="en-US" altLang="ja-JP" sz="1400" dirty="0" smtClean="0">
                <a:hlinkClick r:id="rId5"/>
              </a:rPr>
              <a:t>www.brain-solution.net/blog/content-marketing/whats</a:t>
            </a:r>
            <a:endParaRPr lang="en-US" altLang="ja-JP" sz="1400" dirty="0" smtClean="0"/>
          </a:p>
          <a:p>
            <a:pPr>
              <a:buFont typeface="Wingdings" panose="05000000000000000000" pitchFamily="2" charset="2"/>
              <a:buChar char="l"/>
            </a:pPr>
            <a:r>
              <a:rPr lang="ja-JP" altLang="en-US" sz="1400" dirty="0" smtClean="0"/>
              <a:t>コンテンツマーケティング</a:t>
            </a:r>
            <a:r>
              <a:rPr lang="ja-JP" altLang="en-US" sz="1400" dirty="0"/>
              <a:t>の</a:t>
            </a:r>
            <a:r>
              <a:rPr lang="en-US" altLang="ja-JP" sz="1400" dirty="0"/>
              <a:t>4</a:t>
            </a:r>
            <a:r>
              <a:rPr lang="ja-JP" altLang="en-US" sz="1400" dirty="0" err="1"/>
              <a:t>つの</a:t>
            </a:r>
            <a:r>
              <a:rPr lang="ja-JP" altLang="en-US" sz="1400" dirty="0"/>
              <a:t>型 </a:t>
            </a:r>
            <a:r>
              <a:rPr lang="en-US" altLang="ja-JP" sz="1400" dirty="0"/>
              <a:t>| CONTENT MARKETING LAB</a:t>
            </a:r>
            <a:r>
              <a:rPr lang="ja-JP" altLang="en-US" sz="1400" dirty="0"/>
              <a:t>（コンテンツマーケティングラボ）　</a:t>
            </a:r>
            <a:r>
              <a:rPr lang="en-US" altLang="ja-JP" sz="1400" dirty="0">
                <a:hlinkClick r:id="rId6"/>
              </a:rPr>
              <a:t>http://</a:t>
            </a:r>
            <a:r>
              <a:rPr lang="en-US" altLang="ja-JP" sz="1400" dirty="0" smtClean="0">
                <a:hlinkClick r:id="rId6"/>
              </a:rPr>
              <a:t>contentmarketinglab.jp/content-marketing/4-types-of-content-marketing.html</a:t>
            </a:r>
            <a:endParaRPr lang="en-US" altLang="ja-JP" sz="1400" dirty="0" smtClean="0"/>
          </a:p>
          <a:p>
            <a:pPr>
              <a:buFont typeface="Wingdings" panose="05000000000000000000" pitchFamily="2" charset="2"/>
              <a:buChar char="l"/>
            </a:pPr>
            <a:r>
              <a:rPr lang="ja-JP" altLang="en-US" sz="1400" dirty="0"/>
              <a:t>マーケティングリサーチキャンプ</a:t>
            </a:r>
            <a:r>
              <a:rPr lang="en-US" altLang="ja-JP" sz="1400" dirty="0"/>
              <a:t>|</a:t>
            </a:r>
            <a:r>
              <a:rPr lang="ja-JP" altLang="en-US" sz="1400" dirty="0"/>
              <a:t>市場の旬を調査で切る</a:t>
            </a:r>
            <a:r>
              <a:rPr lang="ja-JP" altLang="en-US" sz="1400" dirty="0" smtClean="0"/>
              <a:t>！　</a:t>
            </a:r>
            <a:r>
              <a:rPr lang="en-US" altLang="ja-JP" sz="1400" u="sng" dirty="0">
                <a:hlinkClick r:id="rId7"/>
              </a:rPr>
              <a:t>https://marketing-rc.com/?</a:t>
            </a:r>
            <a:r>
              <a:rPr lang="en-US" altLang="ja-JP" sz="1400" u="sng" dirty="0" smtClean="0">
                <a:hlinkClick r:id="rId7"/>
              </a:rPr>
              <a:t>f=scom</a:t>
            </a:r>
            <a:endParaRPr lang="en-US" altLang="ja-JP" sz="1400" u="sng" dirty="0" smtClean="0"/>
          </a:p>
          <a:p>
            <a:pPr>
              <a:buFont typeface="Wingdings" panose="05000000000000000000" pitchFamily="2" charset="2"/>
              <a:buChar char="l"/>
            </a:pPr>
            <a:r>
              <a:rPr lang="ja-JP" altLang="en-US" sz="1400" dirty="0"/>
              <a:t>あなたの仕事とコンテンツマーケティング </a:t>
            </a:r>
            <a:r>
              <a:rPr lang="en-US" altLang="ja-JP" sz="1400" dirty="0"/>
              <a:t>- </a:t>
            </a:r>
            <a:r>
              <a:rPr lang="ja-JP" altLang="en-US" sz="1400" dirty="0"/>
              <a:t>電</a:t>
            </a:r>
            <a:r>
              <a:rPr lang="ja-JP" altLang="en-US" sz="1400" dirty="0" smtClean="0"/>
              <a:t>通報　</a:t>
            </a:r>
            <a:r>
              <a:rPr lang="en-US" altLang="ja-JP" sz="1400" dirty="0">
                <a:hlinkClick r:id="rId8"/>
              </a:rPr>
              <a:t>http://</a:t>
            </a:r>
            <a:r>
              <a:rPr lang="en-US" altLang="ja-JP" sz="1400" dirty="0" smtClean="0">
                <a:hlinkClick r:id="rId8"/>
              </a:rPr>
              <a:t>dentsu-ho.com/articles/2885</a:t>
            </a:r>
            <a:endParaRPr lang="en-US" altLang="ja-JP" sz="1400" dirty="0" smtClean="0"/>
          </a:p>
          <a:p>
            <a:pPr>
              <a:buFont typeface="Wingdings" panose="05000000000000000000" pitchFamily="2" charset="2"/>
              <a:buChar char="l"/>
            </a:pPr>
            <a:endParaRPr lang="ja-JP" altLang="ja-JP" sz="1400" dirty="0"/>
          </a:p>
          <a:p>
            <a:pPr>
              <a:buFont typeface="Wingdings" panose="05000000000000000000" pitchFamily="2" charset="2"/>
              <a:buChar char="l"/>
            </a:pPr>
            <a:endParaRPr lang="en-US" altLang="ja-JP" sz="1400" dirty="0" smtClean="0"/>
          </a:p>
          <a:p>
            <a:pPr marL="0" indent="0">
              <a:buNone/>
            </a:pPr>
            <a:endParaRPr lang="en-US" altLang="ja-JP" sz="1400" dirty="0"/>
          </a:p>
          <a:p>
            <a:pPr>
              <a:buFont typeface="Wingdings" panose="05000000000000000000" pitchFamily="2" charset="2"/>
              <a:buChar char="l"/>
            </a:pPr>
            <a:endParaRPr kumimoji="1" lang="ja-JP" altLang="en-US" sz="1400"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58</a:t>
            </a:fld>
            <a:endParaRPr kumimoji="1" lang="ja-JP" altLang="en-US"/>
          </a:p>
        </p:txBody>
      </p:sp>
    </p:spTree>
    <p:extLst>
      <p:ext uri="{BB962C8B-B14F-4D97-AF65-F5344CB8AC3E}">
        <p14:creationId xmlns:p14="http://schemas.microsoft.com/office/powerpoint/2010/main" xmlns="" val="47618230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6280" y="452718"/>
            <a:ext cx="9407173" cy="610706"/>
          </a:xfrm>
        </p:spPr>
        <p:txBody>
          <a:bodyPr/>
          <a:lstStyle/>
          <a:p>
            <a:r>
              <a:rPr lang="ja-JP" altLang="en-US" dirty="0" smtClean="0"/>
              <a:t>参考企業コンテンツ／企業</a:t>
            </a:r>
            <a:r>
              <a:rPr lang="en-US" altLang="ja-JP" dirty="0" smtClean="0"/>
              <a:t>Web</a:t>
            </a:r>
            <a:r>
              <a:rPr lang="ja-JP" altLang="en-US" dirty="0" smtClean="0"/>
              <a:t>ページ</a:t>
            </a:r>
            <a:endParaRPr kumimoji="1" lang="ja-JP" altLang="en-US" dirty="0"/>
          </a:p>
        </p:txBody>
      </p:sp>
      <p:sp>
        <p:nvSpPr>
          <p:cNvPr id="3" name="コンテンツ プレースホルダー 2"/>
          <p:cNvSpPr>
            <a:spLocks noGrp="1"/>
          </p:cNvSpPr>
          <p:nvPr>
            <p:ph idx="1"/>
          </p:nvPr>
        </p:nvSpPr>
        <p:spPr>
          <a:xfrm>
            <a:off x="345058" y="1273753"/>
            <a:ext cx="11438626" cy="5152571"/>
          </a:xfrm>
        </p:spPr>
        <p:txBody>
          <a:bodyPr>
            <a:normAutofit/>
          </a:bodyPr>
          <a:lstStyle/>
          <a:p>
            <a:pPr lvl="0" defTabSz="914400">
              <a:lnSpc>
                <a:spcPct val="90000"/>
              </a:lnSpc>
              <a:buSzTx/>
              <a:buFont typeface="Wingdings" panose="05000000000000000000" pitchFamily="2" charset="2"/>
              <a:buChar char="l"/>
            </a:pPr>
            <a:r>
              <a:rPr lang="ja-JP" altLang="en-US" sz="1400" dirty="0" smtClean="0">
                <a:latin typeface="+mn-ea"/>
                <a:ea typeface="+mn-ea"/>
                <a:cs typeface="+mn-cs"/>
              </a:rPr>
              <a:t>サントリー</a:t>
            </a:r>
            <a:r>
              <a:rPr lang="ja-JP" altLang="en-US" sz="1400" dirty="0">
                <a:latin typeface="+mn-ea"/>
                <a:ea typeface="+mn-ea"/>
                <a:cs typeface="+mn-cs"/>
              </a:rPr>
              <a:t>　</a:t>
            </a:r>
            <a:r>
              <a:rPr lang="en-US" altLang="ja-JP" sz="1400" dirty="0">
                <a:latin typeface="+mn-ea"/>
                <a:ea typeface="+mn-ea"/>
                <a:cs typeface="+mn-cs"/>
              </a:rPr>
              <a:t>〔</a:t>
            </a:r>
            <a:r>
              <a:rPr lang="ja-JP" altLang="en-US" sz="1400" dirty="0">
                <a:latin typeface="+mn-ea"/>
                <a:ea typeface="+mn-ea"/>
                <a:cs typeface="+mn-cs"/>
              </a:rPr>
              <a:t>ＣＭ</a:t>
            </a:r>
            <a:r>
              <a:rPr lang="en-US" altLang="ja-JP" sz="1400" dirty="0">
                <a:latin typeface="+mn-ea"/>
                <a:ea typeface="+mn-ea"/>
                <a:cs typeface="+mn-cs"/>
              </a:rPr>
              <a:t>〕</a:t>
            </a:r>
            <a:r>
              <a:rPr lang="ja-JP" altLang="en-US" sz="1400" dirty="0">
                <a:latin typeface="+mn-ea"/>
                <a:ea typeface="+mn-ea"/>
                <a:cs typeface="+mn-cs"/>
              </a:rPr>
              <a:t>Ｃ</a:t>
            </a:r>
            <a:r>
              <a:rPr lang="en-US" altLang="ja-JP" sz="1400" dirty="0">
                <a:latin typeface="+mn-ea"/>
                <a:ea typeface="+mn-ea"/>
                <a:cs typeface="+mn-cs"/>
              </a:rPr>
              <a:t>.</a:t>
            </a:r>
            <a:r>
              <a:rPr lang="ja-JP" altLang="en-US" sz="1400" dirty="0">
                <a:latin typeface="+mn-ea"/>
                <a:ea typeface="+mn-ea"/>
                <a:cs typeface="+mn-cs"/>
              </a:rPr>
              <a:t>Ｃ</a:t>
            </a:r>
            <a:r>
              <a:rPr lang="ja-JP" altLang="en-US" sz="1400" dirty="0" smtClean="0">
                <a:latin typeface="+mn-ea"/>
                <a:ea typeface="+mn-ea"/>
                <a:cs typeface="+mn-cs"/>
              </a:rPr>
              <a:t>レモンエナジー</a:t>
            </a:r>
            <a:r>
              <a:rPr lang="en-US" altLang="ja-JP" sz="1400" dirty="0" smtClean="0">
                <a:latin typeface="+mn-ea"/>
                <a:ea typeface="+mn-ea"/>
                <a:cs typeface="+mn-cs"/>
                <a:hlinkClick r:id="rId2"/>
              </a:rPr>
              <a:t>http</a:t>
            </a:r>
            <a:r>
              <a:rPr lang="en-US" altLang="ja-JP" sz="1400" dirty="0">
                <a:latin typeface="+mn-ea"/>
                <a:ea typeface="+mn-ea"/>
                <a:cs typeface="+mn-cs"/>
                <a:hlinkClick r:id="rId2"/>
              </a:rPr>
              <a:t>://www.suntory.co.jp/enjoy/movie/d/730918746002.html?fromid=movlist</a:t>
            </a:r>
            <a:endParaRPr lang="en-US" altLang="ja-JP" sz="1400" dirty="0">
              <a:latin typeface="+mn-ea"/>
              <a:ea typeface="+mn-ea"/>
              <a:cs typeface="+mn-cs"/>
            </a:endParaRPr>
          </a:p>
          <a:p>
            <a:pPr lvl="0" defTabSz="914400">
              <a:lnSpc>
                <a:spcPct val="90000"/>
              </a:lnSpc>
              <a:buSzTx/>
              <a:buFont typeface="Wingdings" panose="05000000000000000000" pitchFamily="2" charset="2"/>
              <a:buChar char="l"/>
            </a:pPr>
            <a:r>
              <a:rPr lang="ja-JP" altLang="en-US" sz="1400" dirty="0">
                <a:latin typeface="+mn-ea"/>
                <a:ea typeface="+mn-ea"/>
                <a:cs typeface="+mn-cs"/>
              </a:rPr>
              <a:t>第一三共ヘルスケア　</a:t>
            </a:r>
            <a:r>
              <a:rPr lang="en-US" altLang="ja-JP" sz="1400" dirty="0">
                <a:latin typeface="+mn-ea"/>
                <a:ea typeface="+mn-ea"/>
                <a:cs typeface="+mn-cs"/>
              </a:rPr>
              <a:t>『</a:t>
            </a:r>
            <a:r>
              <a:rPr lang="ja-JP" altLang="en-US" sz="1400" dirty="0">
                <a:latin typeface="+mn-ea"/>
                <a:ea typeface="+mn-ea"/>
                <a:cs typeface="+mn-cs"/>
              </a:rPr>
              <a:t>くすりと健康の情報局</a:t>
            </a:r>
            <a:r>
              <a:rPr lang="en-US" altLang="ja-JP" sz="1400" dirty="0" smtClean="0">
                <a:latin typeface="+mn-ea"/>
                <a:ea typeface="+mn-ea"/>
                <a:cs typeface="+mn-cs"/>
              </a:rPr>
              <a:t>』</a:t>
            </a:r>
            <a:r>
              <a:rPr lang="en-US" altLang="ja-JP" sz="1400" dirty="0" smtClean="0">
                <a:latin typeface="+mn-ea"/>
                <a:ea typeface="+mn-ea"/>
                <a:cs typeface="+mn-cs"/>
                <a:hlinkClick r:id="rId3"/>
              </a:rPr>
              <a:t>http</a:t>
            </a:r>
            <a:r>
              <a:rPr lang="en-US" altLang="ja-JP" sz="1400" dirty="0">
                <a:latin typeface="+mn-ea"/>
                <a:ea typeface="+mn-ea"/>
                <a:cs typeface="+mn-cs"/>
                <a:hlinkClick r:id="rId3"/>
              </a:rPr>
              <a:t>://www.daiichisankyo-hc.co.jp/health/index.html</a:t>
            </a:r>
            <a:endParaRPr lang="en-US" altLang="ja-JP" sz="1400" dirty="0">
              <a:latin typeface="+mn-ea"/>
              <a:ea typeface="+mn-ea"/>
              <a:cs typeface="+mn-cs"/>
            </a:endParaRPr>
          </a:p>
          <a:p>
            <a:pPr lvl="0" defTabSz="914400">
              <a:lnSpc>
                <a:spcPct val="90000"/>
              </a:lnSpc>
              <a:buSzTx/>
              <a:buFont typeface="Wingdings" panose="05000000000000000000" pitchFamily="2" charset="2"/>
              <a:buChar char="l"/>
            </a:pPr>
            <a:r>
              <a:rPr lang="ja-JP" altLang="en-US" sz="1400" dirty="0">
                <a:latin typeface="+mn-ea"/>
                <a:ea typeface="+mn-ea"/>
                <a:cs typeface="+mn-cs"/>
              </a:rPr>
              <a:t>無印良品　</a:t>
            </a:r>
            <a:r>
              <a:rPr lang="en-US" altLang="ja-JP" sz="1400" dirty="0">
                <a:latin typeface="+mn-ea"/>
                <a:ea typeface="+mn-ea"/>
                <a:cs typeface="+mn-cs"/>
              </a:rPr>
              <a:t>『</a:t>
            </a:r>
            <a:r>
              <a:rPr lang="ja-JP" altLang="en-US" sz="1400" dirty="0">
                <a:latin typeface="+mn-ea"/>
                <a:ea typeface="+mn-ea"/>
                <a:cs typeface="+mn-cs"/>
              </a:rPr>
              <a:t>くらしの良品研究所</a:t>
            </a:r>
            <a:r>
              <a:rPr lang="en-US" altLang="ja-JP" sz="1400" dirty="0" smtClean="0">
                <a:latin typeface="+mn-ea"/>
                <a:ea typeface="+mn-ea"/>
                <a:cs typeface="+mn-cs"/>
              </a:rPr>
              <a:t>』</a:t>
            </a:r>
            <a:r>
              <a:rPr lang="en-US" altLang="ja-JP" sz="1400" dirty="0" smtClean="0">
                <a:latin typeface="+mn-ea"/>
                <a:ea typeface="+mn-ea"/>
                <a:cs typeface="+mn-cs"/>
                <a:hlinkClick r:id="rId4"/>
              </a:rPr>
              <a:t>http</a:t>
            </a:r>
            <a:r>
              <a:rPr lang="en-US" altLang="ja-JP" sz="1400" dirty="0">
                <a:latin typeface="+mn-ea"/>
                <a:ea typeface="+mn-ea"/>
                <a:cs typeface="+mn-cs"/>
                <a:hlinkClick r:id="rId4"/>
              </a:rPr>
              <a:t>://www.muji.net/store</a:t>
            </a:r>
            <a:r>
              <a:rPr lang="en-US" altLang="ja-JP" sz="1400" dirty="0" smtClean="0">
                <a:latin typeface="+mn-ea"/>
                <a:ea typeface="+mn-ea"/>
                <a:cs typeface="+mn-cs"/>
                <a:hlinkClick r:id="rId4"/>
              </a:rPr>
              <a:t>/</a:t>
            </a:r>
            <a:endParaRPr lang="ja-JP" altLang="en-US" sz="1400" dirty="0">
              <a:latin typeface="+mn-ea"/>
              <a:ea typeface="+mn-ea"/>
              <a:cs typeface="+mn-cs"/>
            </a:endParaRPr>
          </a:p>
          <a:p>
            <a:pPr lvl="0" defTabSz="914400">
              <a:lnSpc>
                <a:spcPct val="90000"/>
              </a:lnSpc>
              <a:buSzTx/>
              <a:buFont typeface="Wingdings" panose="05000000000000000000" pitchFamily="2" charset="2"/>
              <a:buChar char="l"/>
            </a:pPr>
            <a:r>
              <a:rPr lang="ja-JP" altLang="en-US" sz="1400" dirty="0">
                <a:latin typeface="+mn-ea"/>
                <a:ea typeface="+mn-ea"/>
                <a:cs typeface="+mn-cs"/>
              </a:rPr>
              <a:t>ライオン　</a:t>
            </a:r>
            <a:r>
              <a:rPr lang="en-US" altLang="ja-JP" sz="1400" dirty="0" smtClean="0">
                <a:latin typeface="+mn-ea"/>
                <a:ea typeface="+mn-ea"/>
                <a:cs typeface="+mn-cs"/>
              </a:rPr>
              <a:t>『</a:t>
            </a:r>
            <a:r>
              <a:rPr lang="en-US" altLang="ja-JP" sz="1400" dirty="0" err="1" smtClean="0">
                <a:latin typeface="+mn-ea"/>
                <a:ea typeface="+mn-ea"/>
                <a:cs typeface="+mn-cs"/>
              </a:rPr>
              <a:t>Lidea</a:t>
            </a:r>
            <a:r>
              <a:rPr lang="en-US" altLang="ja-JP" sz="1400" dirty="0">
                <a:latin typeface="+mn-ea"/>
                <a:ea typeface="+mn-ea"/>
                <a:cs typeface="+mn-cs"/>
              </a:rPr>
              <a:t>(</a:t>
            </a:r>
            <a:r>
              <a:rPr lang="ja-JP" altLang="en-US" sz="1400" dirty="0">
                <a:latin typeface="+mn-ea"/>
                <a:ea typeface="+mn-ea"/>
                <a:cs typeface="+mn-cs"/>
              </a:rPr>
              <a:t>リディア</a:t>
            </a:r>
            <a:r>
              <a:rPr lang="en-US" altLang="ja-JP" sz="1400" dirty="0">
                <a:latin typeface="+mn-ea"/>
                <a:ea typeface="+mn-ea"/>
                <a:cs typeface="+mn-cs"/>
              </a:rPr>
              <a:t>) - </a:t>
            </a:r>
            <a:r>
              <a:rPr lang="ja-JP" altLang="en-US" sz="1400" dirty="0">
                <a:latin typeface="+mn-ea"/>
                <a:ea typeface="+mn-ea"/>
                <a:cs typeface="+mn-cs"/>
              </a:rPr>
              <a:t>くらしとココロに、いろどりを。</a:t>
            </a:r>
            <a:r>
              <a:rPr lang="en-US" altLang="ja-JP" sz="1400" dirty="0" smtClean="0">
                <a:latin typeface="+mn-ea"/>
                <a:ea typeface="+mn-ea"/>
                <a:cs typeface="+mn-cs"/>
              </a:rPr>
              <a:t>』</a:t>
            </a:r>
            <a:r>
              <a:rPr lang="en-US" altLang="ja-JP" sz="1400" dirty="0" smtClean="0">
                <a:latin typeface="+mn-ea"/>
                <a:ea typeface="+mn-ea"/>
                <a:cs typeface="+mn-cs"/>
                <a:hlinkClick r:id="rId5"/>
              </a:rPr>
              <a:t>https</a:t>
            </a:r>
            <a:r>
              <a:rPr lang="en-US" altLang="ja-JP" sz="1400" dirty="0">
                <a:latin typeface="+mn-ea"/>
                <a:ea typeface="+mn-ea"/>
                <a:cs typeface="+mn-cs"/>
                <a:hlinkClick r:id="rId5"/>
              </a:rPr>
              <a:t>://lidea.today/</a:t>
            </a:r>
            <a:endParaRPr lang="en-US" altLang="ja-JP" sz="1400" dirty="0">
              <a:latin typeface="+mn-ea"/>
              <a:ea typeface="+mn-ea"/>
              <a:cs typeface="+mn-cs"/>
            </a:endParaRPr>
          </a:p>
          <a:p>
            <a:pPr lvl="0" defTabSz="914400">
              <a:lnSpc>
                <a:spcPct val="90000"/>
              </a:lnSpc>
              <a:buSzTx/>
              <a:buFont typeface="Wingdings" panose="05000000000000000000" pitchFamily="2" charset="2"/>
              <a:buChar char="l"/>
            </a:pPr>
            <a:r>
              <a:rPr lang="ja-JP" altLang="en-US" sz="1400" dirty="0">
                <a:latin typeface="+mn-ea"/>
                <a:ea typeface="+mn-ea"/>
                <a:cs typeface="+mn-cs"/>
              </a:rPr>
              <a:t>花王　</a:t>
            </a:r>
            <a:r>
              <a:rPr lang="en-US" altLang="ja-JP" sz="1400" dirty="0">
                <a:latin typeface="+mn-ea"/>
                <a:ea typeface="+mn-ea"/>
                <a:cs typeface="+mn-cs"/>
              </a:rPr>
              <a:t>『</a:t>
            </a:r>
            <a:r>
              <a:rPr lang="ja-JP" altLang="en-US" sz="1400" dirty="0">
                <a:latin typeface="+mn-ea"/>
                <a:ea typeface="+mn-ea"/>
                <a:cs typeface="+mn-cs"/>
              </a:rPr>
              <a:t>マイカジスタイル</a:t>
            </a:r>
            <a:r>
              <a:rPr lang="en-US" altLang="ja-JP" sz="1400" dirty="0" smtClean="0">
                <a:latin typeface="+mn-ea"/>
                <a:ea typeface="+mn-ea"/>
                <a:cs typeface="+mn-cs"/>
              </a:rPr>
              <a:t>』</a:t>
            </a:r>
            <a:r>
              <a:rPr lang="ja-JP" altLang="en-US" sz="1400" dirty="0" smtClean="0">
                <a:latin typeface="+mn-ea"/>
                <a:ea typeface="+mn-ea"/>
                <a:cs typeface="+mn-cs"/>
              </a:rPr>
              <a:t>　</a:t>
            </a:r>
            <a:r>
              <a:rPr lang="en-US" altLang="ja-JP" sz="1400" dirty="0" smtClean="0">
                <a:latin typeface="+mn-ea"/>
                <a:ea typeface="+mn-ea"/>
                <a:cs typeface="+mn-cs"/>
                <a:hlinkClick r:id="rId6"/>
              </a:rPr>
              <a:t>http</a:t>
            </a:r>
            <a:r>
              <a:rPr lang="en-US" altLang="ja-JP" sz="1400" dirty="0">
                <a:latin typeface="+mn-ea"/>
                <a:ea typeface="+mn-ea"/>
                <a:cs typeface="+mn-cs"/>
                <a:hlinkClick r:id="rId6"/>
              </a:rPr>
              <a:t>://mykaji.kao.com/washing_guide/4158</a:t>
            </a:r>
            <a:r>
              <a:rPr lang="en-US" altLang="ja-JP" sz="1400" dirty="0" smtClean="0">
                <a:latin typeface="+mn-ea"/>
                <a:ea typeface="+mn-ea"/>
                <a:cs typeface="+mn-cs"/>
                <a:hlinkClick r:id="rId6"/>
              </a:rPr>
              <a:t>/</a:t>
            </a:r>
            <a:endParaRPr lang="ja-JP" altLang="en-US" sz="1400" dirty="0">
              <a:latin typeface="+mn-ea"/>
              <a:ea typeface="+mn-ea"/>
              <a:cs typeface="+mn-cs"/>
            </a:endParaRPr>
          </a:p>
          <a:p>
            <a:pPr lvl="0" defTabSz="914400">
              <a:lnSpc>
                <a:spcPct val="90000"/>
              </a:lnSpc>
              <a:buSzTx/>
              <a:buFont typeface="Wingdings" panose="05000000000000000000" pitchFamily="2" charset="2"/>
              <a:buChar char="l"/>
            </a:pPr>
            <a:r>
              <a:rPr lang="ja-JP" altLang="en-US" sz="1400" dirty="0" smtClean="0">
                <a:latin typeface="+mn-ea"/>
                <a:ea typeface="+mn-ea"/>
                <a:cs typeface="+mn-cs"/>
              </a:rPr>
              <a:t>トヨタ　</a:t>
            </a:r>
            <a:r>
              <a:rPr lang="en-US" altLang="ja-JP" sz="1400" dirty="0" smtClean="0">
                <a:latin typeface="+mn-ea"/>
                <a:ea typeface="+mn-ea"/>
                <a:cs typeface="+mn-cs"/>
              </a:rPr>
              <a:t>『</a:t>
            </a:r>
            <a:r>
              <a:rPr lang="ja-JP" altLang="en-US" sz="1400" dirty="0" smtClean="0">
                <a:latin typeface="+mn-ea"/>
                <a:ea typeface="+mn-ea"/>
                <a:cs typeface="+mn-cs"/>
              </a:rPr>
              <a:t>ドッグサークル</a:t>
            </a:r>
            <a:r>
              <a:rPr lang="en-US" altLang="ja-JP" sz="1400" dirty="0" smtClean="0">
                <a:latin typeface="+mn-ea"/>
                <a:ea typeface="+mn-ea"/>
                <a:cs typeface="+mn-cs"/>
              </a:rPr>
              <a:t>』</a:t>
            </a:r>
            <a:r>
              <a:rPr lang="en-US" altLang="ja-JP" sz="1400" dirty="0" smtClean="0">
                <a:latin typeface="+mn-ea"/>
                <a:ea typeface="+mn-ea"/>
                <a:cs typeface="+mn-cs"/>
                <a:hlinkClick r:id="rId7"/>
              </a:rPr>
              <a:t>http</a:t>
            </a:r>
            <a:r>
              <a:rPr lang="en-US" altLang="ja-JP" sz="1400" dirty="0">
                <a:latin typeface="+mn-ea"/>
                <a:ea typeface="+mn-ea"/>
                <a:cs typeface="+mn-cs"/>
                <a:hlinkClick r:id="rId7"/>
              </a:rPr>
              <a:t>://dog.toyota.jp</a:t>
            </a:r>
            <a:r>
              <a:rPr lang="en-US" altLang="ja-JP" sz="1400" dirty="0" smtClean="0">
                <a:latin typeface="+mn-ea"/>
                <a:ea typeface="+mn-ea"/>
                <a:cs typeface="+mn-cs"/>
                <a:hlinkClick r:id="rId7"/>
              </a:rPr>
              <a:t>/</a:t>
            </a:r>
            <a:endParaRPr lang="en-US" altLang="ja-JP" sz="1400" dirty="0">
              <a:latin typeface="+mn-ea"/>
              <a:ea typeface="+mn-ea"/>
              <a:cs typeface="+mn-cs"/>
            </a:endParaRPr>
          </a:p>
          <a:p>
            <a:pPr lvl="0" defTabSz="914400">
              <a:lnSpc>
                <a:spcPct val="90000"/>
              </a:lnSpc>
              <a:buSzTx/>
              <a:buFont typeface="Wingdings" panose="05000000000000000000" pitchFamily="2" charset="2"/>
              <a:buChar char="l"/>
            </a:pPr>
            <a:r>
              <a:rPr lang="ja-JP" altLang="en-US" sz="1400" dirty="0" smtClean="0">
                <a:latin typeface="+mn-ea"/>
                <a:ea typeface="+mn-ea"/>
                <a:cs typeface="+mn-cs"/>
              </a:rPr>
              <a:t>花王　</a:t>
            </a:r>
            <a:r>
              <a:rPr lang="en-US" altLang="ja-JP" sz="1400" dirty="0" smtClean="0">
                <a:latin typeface="+mn-ea"/>
                <a:ea typeface="+mn-ea"/>
                <a:cs typeface="+mn-cs"/>
              </a:rPr>
              <a:t>『</a:t>
            </a:r>
            <a:r>
              <a:rPr lang="ja-JP" altLang="en-US" sz="1400" dirty="0" smtClean="0">
                <a:latin typeface="+mn-ea"/>
                <a:ea typeface="+mn-ea"/>
                <a:cs typeface="+mn-cs"/>
              </a:rPr>
              <a:t>髪</a:t>
            </a:r>
            <a:r>
              <a:rPr lang="ja-JP" altLang="en-US" sz="1400" dirty="0">
                <a:latin typeface="+mn-ea"/>
                <a:ea typeface="+mn-ea"/>
                <a:cs typeface="+mn-cs"/>
              </a:rPr>
              <a:t>を変えれば、一気にキレイ　ホメ髪</a:t>
            </a:r>
            <a:r>
              <a:rPr lang="en-US" altLang="ja-JP" sz="1400" dirty="0">
                <a:latin typeface="+mn-ea"/>
                <a:ea typeface="+mn-ea"/>
                <a:cs typeface="+mn-cs"/>
              </a:rPr>
              <a:t>.</a:t>
            </a:r>
            <a:r>
              <a:rPr lang="en-US" altLang="ja-JP" sz="1400" dirty="0" smtClean="0">
                <a:latin typeface="+mn-ea"/>
                <a:ea typeface="+mn-ea"/>
                <a:cs typeface="+mn-cs"/>
              </a:rPr>
              <a:t>com』</a:t>
            </a:r>
            <a:r>
              <a:rPr lang="ja-JP" altLang="en-US" sz="1400" dirty="0" smtClean="0">
                <a:latin typeface="+mn-ea"/>
                <a:ea typeface="+mn-ea"/>
                <a:cs typeface="+mn-cs"/>
              </a:rPr>
              <a:t>　</a:t>
            </a:r>
            <a:r>
              <a:rPr lang="en-US" altLang="ja-JP" sz="1400" dirty="0" smtClean="0">
                <a:latin typeface="+mn-ea"/>
                <a:ea typeface="+mn-ea"/>
                <a:cs typeface="+mn-cs"/>
                <a:hlinkClick r:id="rId8"/>
              </a:rPr>
              <a:t>http</a:t>
            </a:r>
            <a:r>
              <a:rPr lang="en-US" altLang="ja-JP" sz="1400" dirty="0">
                <a:latin typeface="+mn-ea"/>
                <a:ea typeface="+mn-ea"/>
                <a:cs typeface="+mn-cs"/>
                <a:hlinkClick r:id="rId8"/>
              </a:rPr>
              <a:t>://home-gami.com</a:t>
            </a:r>
            <a:r>
              <a:rPr lang="en-US" altLang="ja-JP" sz="1400" dirty="0" smtClean="0">
                <a:latin typeface="+mn-ea"/>
                <a:ea typeface="+mn-ea"/>
                <a:cs typeface="+mn-cs"/>
                <a:hlinkClick r:id="rId8"/>
              </a:rPr>
              <a:t>/</a:t>
            </a:r>
            <a:endParaRPr lang="en-US" altLang="ja-JP" sz="1400" dirty="0" smtClean="0">
              <a:latin typeface="+mn-ea"/>
              <a:ea typeface="+mn-ea"/>
              <a:cs typeface="+mn-cs"/>
            </a:endParaRPr>
          </a:p>
          <a:p>
            <a:pPr lvl="0" defTabSz="914400">
              <a:lnSpc>
                <a:spcPct val="90000"/>
              </a:lnSpc>
              <a:buSzTx/>
              <a:buFont typeface="Wingdings" panose="05000000000000000000" pitchFamily="2" charset="2"/>
              <a:buChar char="l"/>
            </a:pPr>
            <a:r>
              <a:rPr lang="ja-JP" altLang="en-US" sz="1400" dirty="0" smtClean="0">
                <a:latin typeface="+mn-ea"/>
                <a:ea typeface="+mn-ea"/>
                <a:cs typeface="+mn-cs"/>
              </a:rPr>
              <a:t>資生堂　</a:t>
            </a:r>
            <a:r>
              <a:rPr lang="en-US" altLang="ja-JP" sz="1400" dirty="0">
                <a:latin typeface="+mn-ea"/>
                <a:ea typeface="+mn-ea"/>
                <a:cs typeface="+mn-cs"/>
              </a:rPr>
              <a:t>『Beauty &amp; Co. </a:t>
            </a:r>
            <a:r>
              <a:rPr lang="ja-JP" altLang="en-US" sz="1400" dirty="0">
                <a:latin typeface="+mn-ea"/>
                <a:ea typeface="+mn-ea"/>
                <a:cs typeface="+mn-cs"/>
              </a:rPr>
              <a:t>（ビューティー・アンド・コー）新しい美しさが見つかる、毎日へ。</a:t>
            </a:r>
            <a:r>
              <a:rPr lang="en-US" altLang="ja-JP" sz="1400" dirty="0" smtClean="0">
                <a:latin typeface="+mn-ea"/>
                <a:ea typeface="+mn-ea"/>
                <a:cs typeface="+mn-cs"/>
              </a:rPr>
              <a:t>』</a:t>
            </a:r>
            <a:r>
              <a:rPr lang="ja-JP" altLang="en-US" sz="1400" dirty="0" smtClean="0">
                <a:latin typeface="+mn-ea"/>
                <a:ea typeface="+mn-ea"/>
                <a:cs typeface="+mn-cs"/>
              </a:rPr>
              <a:t>　</a:t>
            </a:r>
            <a:r>
              <a:rPr lang="en-US" altLang="ja-JP" sz="1400" dirty="0">
                <a:latin typeface="+mn-ea"/>
                <a:ea typeface="+mn-ea"/>
                <a:cs typeface="+mn-cs"/>
                <a:hlinkClick r:id="rId9"/>
              </a:rPr>
              <a:t>http://www.beauty-co.jp</a:t>
            </a:r>
            <a:r>
              <a:rPr lang="en-US" altLang="ja-JP" sz="1400" dirty="0" smtClean="0">
                <a:latin typeface="+mn-ea"/>
                <a:ea typeface="+mn-ea"/>
                <a:cs typeface="+mn-cs"/>
                <a:hlinkClick r:id="rId9"/>
              </a:rPr>
              <a:t>/</a:t>
            </a:r>
            <a:endParaRPr lang="en-US" altLang="ja-JP" sz="1400" dirty="0" smtClean="0">
              <a:latin typeface="+mn-ea"/>
              <a:ea typeface="+mn-ea"/>
              <a:cs typeface="+mn-cs"/>
            </a:endParaRPr>
          </a:p>
          <a:p>
            <a:pPr defTabSz="914400">
              <a:lnSpc>
                <a:spcPct val="90000"/>
              </a:lnSpc>
              <a:buSzTx/>
              <a:buFont typeface="Wingdings" panose="05000000000000000000" pitchFamily="2" charset="2"/>
              <a:buChar char="l"/>
            </a:pPr>
            <a:r>
              <a:rPr lang="en-US" altLang="ja-JP" sz="1400" dirty="0" smtClean="0">
                <a:latin typeface="+mn-ea"/>
                <a:ea typeface="+mn-ea"/>
                <a:cs typeface="+mn-cs"/>
              </a:rPr>
              <a:t>KINCHO</a:t>
            </a:r>
            <a:r>
              <a:rPr lang="ja-JP" altLang="en-US" sz="1400" dirty="0" smtClean="0">
                <a:latin typeface="+mn-ea"/>
                <a:ea typeface="+mn-ea"/>
                <a:cs typeface="+mn-cs"/>
              </a:rPr>
              <a:t>　</a:t>
            </a:r>
            <a:r>
              <a:rPr lang="en-US" altLang="ja-JP" sz="1400" dirty="0" smtClean="0">
                <a:latin typeface="+mn-ea"/>
                <a:ea typeface="+mn-ea"/>
                <a:cs typeface="+mn-cs"/>
              </a:rPr>
              <a:t>『</a:t>
            </a:r>
            <a:r>
              <a:rPr lang="ja-JP" altLang="en-US" sz="1400" dirty="0" smtClean="0">
                <a:latin typeface="+mn-ea"/>
                <a:ea typeface="+mn-ea"/>
                <a:cs typeface="+mn-cs"/>
              </a:rPr>
              <a:t>お掃除</a:t>
            </a:r>
            <a:r>
              <a:rPr lang="ja-JP" altLang="en-US" sz="1400" dirty="0">
                <a:latin typeface="+mn-ea"/>
                <a:ea typeface="+mn-ea"/>
                <a:cs typeface="+mn-cs"/>
              </a:rPr>
              <a:t>の</a:t>
            </a:r>
            <a:r>
              <a:rPr lang="ja-JP" altLang="en-US" sz="1400" dirty="0" smtClean="0">
                <a:latin typeface="+mn-ea"/>
                <a:ea typeface="+mn-ea"/>
                <a:cs typeface="+mn-cs"/>
              </a:rPr>
              <a:t>作法</a:t>
            </a:r>
            <a:r>
              <a:rPr lang="en-US" altLang="ja-JP" sz="1400" dirty="0" smtClean="0">
                <a:latin typeface="+mn-ea"/>
                <a:ea typeface="+mn-ea"/>
                <a:cs typeface="+mn-cs"/>
              </a:rPr>
              <a:t>』</a:t>
            </a:r>
            <a:r>
              <a:rPr lang="ja-JP" altLang="en-US" sz="1400" dirty="0" smtClean="0">
                <a:latin typeface="+mn-ea"/>
                <a:ea typeface="+mn-ea"/>
                <a:cs typeface="+mn-cs"/>
              </a:rPr>
              <a:t>　</a:t>
            </a:r>
            <a:r>
              <a:rPr lang="en-US" altLang="ja-JP" sz="1400" dirty="0">
                <a:latin typeface="+mn-ea"/>
                <a:ea typeface="+mn-ea"/>
                <a:cs typeface="+mn-cs"/>
                <a:hlinkClick r:id="rId10"/>
              </a:rPr>
              <a:t>http://</a:t>
            </a:r>
            <a:r>
              <a:rPr lang="en-US" altLang="ja-JP" sz="1400" dirty="0" smtClean="0">
                <a:latin typeface="+mn-ea"/>
                <a:ea typeface="+mn-ea"/>
                <a:cs typeface="+mn-cs"/>
                <a:hlinkClick r:id="rId10"/>
              </a:rPr>
              <a:t>www.kincho.co.jp/soji/index.html</a:t>
            </a:r>
            <a:endParaRPr lang="en-US" altLang="ja-JP" sz="1400" dirty="0" smtClean="0">
              <a:latin typeface="+mn-ea"/>
              <a:ea typeface="+mn-ea"/>
              <a:cs typeface="+mn-cs"/>
            </a:endParaRPr>
          </a:p>
          <a:p>
            <a:pPr lvl="0" defTabSz="914400">
              <a:lnSpc>
                <a:spcPct val="90000"/>
              </a:lnSpc>
              <a:buSzTx/>
              <a:buFont typeface="Wingdings" panose="05000000000000000000" pitchFamily="2" charset="2"/>
              <a:buChar char="l"/>
            </a:pPr>
            <a:endParaRPr lang="en-US" altLang="ja-JP" sz="1400" dirty="0">
              <a:latin typeface="+mn-ea"/>
              <a:ea typeface="+mn-ea"/>
              <a:cs typeface="+mn-cs"/>
            </a:endParaRPr>
          </a:p>
          <a:p>
            <a:pPr lvl="0" defTabSz="914400">
              <a:lnSpc>
                <a:spcPct val="90000"/>
              </a:lnSpc>
              <a:buSzTx/>
              <a:buFont typeface="Wingdings" panose="05000000000000000000" pitchFamily="2" charset="2"/>
              <a:buChar char="l"/>
            </a:pPr>
            <a:endParaRPr lang="en-US" altLang="ja-JP" sz="1400" dirty="0">
              <a:latin typeface="+mn-ea"/>
              <a:ea typeface="+mn-ea"/>
              <a:cs typeface="+mn-cs"/>
            </a:endParaRPr>
          </a:p>
          <a:p>
            <a:pPr>
              <a:buFont typeface="Wingdings" panose="05000000000000000000" pitchFamily="2" charset="2"/>
              <a:buChar char="l"/>
            </a:pPr>
            <a:endParaRPr kumimoji="1" lang="ja-JP" altLang="en-US" sz="2400" dirty="0">
              <a:latin typeface="+mn-ea"/>
              <a:ea typeface="+mn-ea"/>
            </a:endParaRP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59</a:t>
            </a:fld>
            <a:endParaRPr kumimoji="1" lang="ja-JP" altLang="en-US"/>
          </a:p>
        </p:txBody>
      </p:sp>
    </p:spTree>
    <p:extLst>
      <p:ext uri="{BB962C8B-B14F-4D97-AF65-F5344CB8AC3E}">
        <p14:creationId xmlns:p14="http://schemas.microsoft.com/office/powerpoint/2010/main" xmlns="" val="28154240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コンテンツマーケティングとは・・・</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t>現状</a:t>
            </a:r>
            <a:r>
              <a:rPr lang="ja-JP" altLang="en-US" dirty="0"/>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6</a:t>
            </a:fld>
            <a:endParaRPr kumimoji="1" lang="ja-JP" altLang="en-US"/>
          </a:p>
        </p:txBody>
      </p:sp>
      <p:sp>
        <p:nvSpPr>
          <p:cNvPr id="16" name="テキスト ボックス 15"/>
          <p:cNvSpPr txBox="1"/>
          <p:nvPr/>
        </p:nvSpPr>
        <p:spPr>
          <a:xfrm>
            <a:off x="646280" y="2112057"/>
            <a:ext cx="3647152" cy="3416320"/>
          </a:xfrm>
          <a:prstGeom prst="rect">
            <a:avLst/>
          </a:prstGeom>
          <a:noFill/>
        </p:spPr>
        <p:txBody>
          <a:bodyPr wrap="none" rtlCol="0">
            <a:spAutoFit/>
          </a:bodyPr>
          <a:lstStyle/>
          <a:p>
            <a:endParaRPr lang="en-US" altLang="ja-JP" dirty="0" smtClean="0">
              <a:solidFill>
                <a:schemeClr val="bg1"/>
              </a:solidFill>
              <a:latin typeface="メイリオ" panose="020B0604030504040204" pitchFamily="50" charset="-128"/>
            </a:endParaRPr>
          </a:p>
          <a:p>
            <a:r>
              <a:rPr lang="ja-JP" altLang="en-US" dirty="0" smtClean="0">
                <a:solidFill>
                  <a:schemeClr val="bg1"/>
                </a:solidFill>
                <a:latin typeface="メイリオ" panose="020B0604030504040204" pitchFamily="50" charset="-128"/>
              </a:rPr>
              <a:t>見込み客</a:t>
            </a:r>
            <a:r>
              <a:rPr lang="ja-JP" altLang="en-US" dirty="0">
                <a:solidFill>
                  <a:schemeClr val="bg1"/>
                </a:solidFill>
                <a:latin typeface="メイリオ" panose="020B0604030504040204" pitchFamily="50" charset="-128"/>
              </a:rPr>
              <a:t>や顧客に</a:t>
            </a:r>
            <a:r>
              <a:rPr lang="ja-JP" altLang="en-US" dirty="0" smtClean="0">
                <a:solidFill>
                  <a:schemeClr val="bg1"/>
                </a:solidFill>
                <a:latin typeface="メイリオ" panose="020B0604030504040204" pitchFamily="50" charset="-128"/>
              </a:rPr>
              <a:t>とって</a:t>
            </a:r>
            <a:endParaRPr lang="en-US" altLang="ja-JP" dirty="0" smtClean="0">
              <a:solidFill>
                <a:schemeClr val="bg1"/>
              </a:solidFill>
              <a:latin typeface="メイリオ" panose="020B0604030504040204" pitchFamily="50" charset="-128"/>
            </a:endParaRPr>
          </a:p>
          <a:p>
            <a:r>
              <a:rPr lang="ja-JP" altLang="en-US" dirty="0" smtClean="0">
                <a:solidFill>
                  <a:schemeClr val="bg1"/>
                </a:solidFill>
                <a:latin typeface="メイリオ" panose="020B0604030504040204" pitchFamily="50" charset="-128"/>
              </a:rPr>
              <a:t>価値</a:t>
            </a:r>
            <a:r>
              <a:rPr lang="ja-JP" altLang="en-US" dirty="0">
                <a:solidFill>
                  <a:schemeClr val="bg1"/>
                </a:solidFill>
                <a:latin typeface="メイリオ" panose="020B0604030504040204" pitchFamily="50" charset="-128"/>
              </a:rPr>
              <a:t>のあるコンテンツ</a:t>
            </a:r>
            <a:r>
              <a:rPr lang="ja-JP" altLang="en-US" dirty="0" smtClean="0">
                <a:solidFill>
                  <a:schemeClr val="bg1"/>
                </a:solidFill>
                <a:latin typeface="メイリオ" panose="020B0604030504040204" pitchFamily="50" charset="-128"/>
              </a:rPr>
              <a:t>を</a:t>
            </a:r>
            <a:endParaRPr lang="en-US" altLang="ja-JP" dirty="0" smtClean="0">
              <a:solidFill>
                <a:schemeClr val="bg1"/>
              </a:solidFill>
              <a:latin typeface="メイリオ" panose="020B0604030504040204" pitchFamily="50" charset="-128"/>
            </a:endParaRPr>
          </a:p>
          <a:p>
            <a:r>
              <a:rPr lang="ja-JP" altLang="en-US" dirty="0" smtClean="0">
                <a:solidFill>
                  <a:schemeClr val="bg1"/>
                </a:solidFill>
                <a:latin typeface="メイリオ" panose="020B0604030504040204" pitchFamily="50" charset="-128"/>
              </a:rPr>
              <a:t>提供</a:t>
            </a:r>
            <a:r>
              <a:rPr lang="ja-JP" altLang="en-US" dirty="0">
                <a:solidFill>
                  <a:schemeClr val="bg1"/>
                </a:solidFill>
                <a:latin typeface="メイリオ" panose="020B0604030504040204" pitchFamily="50" charset="-128"/>
              </a:rPr>
              <a:t>し続けること</a:t>
            </a:r>
            <a:r>
              <a:rPr lang="ja-JP" altLang="en-US" dirty="0" smtClean="0">
                <a:solidFill>
                  <a:schemeClr val="bg1"/>
                </a:solidFill>
                <a:latin typeface="メイリオ" panose="020B0604030504040204" pitchFamily="50" charset="-128"/>
              </a:rPr>
              <a:t>で、</a:t>
            </a:r>
            <a:endParaRPr lang="en-US" altLang="ja-JP" dirty="0" smtClean="0">
              <a:solidFill>
                <a:schemeClr val="bg1"/>
              </a:solidFill>
              <a:latin typeface="メイリオ" panose="020B0604030504040204" pitchFamily="50" charset="-128"/>
            </a:endParaRPr>
          </a:p>
          <a:p>
            <a:r>
              <a:rPr lang="ja-JP" altLang="en-US" dirty="0" smtClean="0">
                <a:solidFill>
                  <a:schemeClr val="bg1"/>
                </a:solidFill>
                <a:latin typeface="メイリオ" panose="020B0604030504040204" pitchFamily="50" charset="-128"/>
              </a:rPr>
              <a:t>興味</a:t>
            </a:r>
            <a:r>
              <a:rPr lang="ja-JP" altLang="en-US" dirty="0">
                <a:solidFill>
                  <a:schemeClr val="bg1"/>
                </a:solidFill>
                <a:latin typeface="メイリオ" panose="020B0604030504040204" pitchFamily="50" charset="-128"/>
              </a:rPr>
              <a:t>・関心を惹き</a:t>
            </a:r>
            <a:r>
              <a:rPr lang="ja-JP" altLang="en-US" dirty="0" smtClean="0">
                <a:solidFill>
                  <a:schemeClr val="bg1"/>
                </a:solidFill>
                <a:latin typeface="メイリオ" panose="020B0604030504040204" pitchFamily="50" charset="-128"/>
              </a:rPr>
              <a:t>、</a:t>
            </a:r>
            <a:endParaRPr lang="en-US" altLang="ja-JP" dirty="0" smtClean="0">
              <a:solidFill>
                <a:schemeClr val="bg1"/>
              </a:solidFill>
              <a:latin typeface="メイリオ" panose="020B0604030504040204" pitchFamily="50" charset="-128"/>
            </a:endParaRPr>
          </a:p>
          <a:p>
            <a:r>
              <a:rPr lang="ja-JP" altLang="en-US" dirty="0" smtClean="0">
                <a:solidFill>
                  <a:schemeClr val="bg1"/>
                </a:solidFill>
                <a:latin typeface="メイリオ" panose="020B0604030504040204" pitchFamily="50" charset="-128"/>
              </a:rPr>
              <a:t>理解</a:t>
            </a:r>
            <a:r>
              <a:rPr lang="ja-JP" altLang="en-US" dirty="0">
                <a:solidFill>
                  <a:schemeClr val="bg1"/>
                </a:solidFill>
                <a:latin typeface="メイリオ" panose="020B0604030504040204" pitchFamily="50" charset="-128"/>
              </a:rPr>
              <a:t>してもらい</a:t>
            </a:r>
            <a:r>
              <a:rPr lang="ja-JP" altLang="en-US" dirty="0" smtClean="0">
                <a:solidFill>
                  <a:schemeClr val="bg1"/>
                </a:solidFill>
                <a:latin typeface="メイリオ" panose="020B0604030504040204" pitchFamily="50" charset="-128"/>
              </a:rPr>
              <a:t>、</a:t>
            </a:r>
            <a:endParaRPr lang="en-US" altLang="ja-JP" dirty="0" smtClean="0">
              <a:solidFill>
                <a:schemeClr val="bg1"/>
              </a:solidFill>
              <a:latin typeface="メイリオ" panose="020B0604030504040204" pitchFamily="50" charset="-128"/>
            </a:endParaRPr>
          </a:p>
          <a:p>
            <a:r>
              <a:rPr lang="ja-JP" altLang="en-US" dirty="0" smtClean="0">
                <a:solidFill>
                  <a:schemeClr val="bg1"/>
                </a:solidFill>
                <a:latin typeface="メイリオ" panose="020B0604030504040204" pitchFamily="50" charset="-128"/>
              </a:rPr>
              <a:t>結果</a:t>
            </a:r>
            <a:r>
              <a:rPr lang="ja-JP" altLang="en-US" dirty="0">
                <a:solidFill>
                  <a:schemeClr val="bg1"/>
                </a:solidFill>
                <a:latin typeface="メイリオ" panose="020B0604030504040204" pitchFamily="50" charset="-128"/>
              </a:rPr>
              <a:t>として売上げに</a:t>
            </a:r>
            <a:r>
              <a:rPr lang="ja-JP" altLang="en-US" dirty="0" smtClean="0">
                <a:solidFill>
                  <a:schemeClr val="bg1"/>
                </a:solidFill>
                <a:latin typeface="メイリオ" panose="020B0604030504040204" pitchFamily="50" charset="-128"/>
              </a:rPr>
              <a:t>つなげる</a:t>
            </a:r>
            <a:endParaRPr lang="en-US" altLang="ja-JP" dirty="0" smtClean="0">
              <a:solidFill>
                <a:schemeClr val="bg1"/>
              </a:solidFill>
              <a:latin typeface="メイリオ" panose="020B0604030504040204" pitchFamily="50" charset="-128"/>
            </a:endParaRPr>
          </a:p>
          <a:p>
            <a:r>
              <a:rPr lang="ja-JP" altLang="en-US" dirty="0" smtClean="0">
                <a:solidFill>
                  <a:schemeClr val="bg1"/>
                </a:solidFill>
                <a:latin typeface="メイリオ" panose="020B0604030504040204" pitchFamily="50" charset="-128"/>
              </a:rPr>
              <a:t>マーケティング</a:t>
            </a:r>
            <a:r>
              <a:rPr lang="ja-JP" altLang="en-US" dirty="0">
                <a:solidFill>
                  <a:schemeClr val="bg1"/>
                </a:solidFill>
                <a:latin typeface="メイリオ" panose="020B0604030504040204" pitchFamily="50" charset="-128"/>
              </a:rPr>
              <a:t>戦略のことです</a:t>
            </a:r>
            <a:r>
              <a:rPr lang="ja-JP" altLang="en-US" dirty="0" smtClean="0">
                <a:solidFill>
                  <a:schemeClr val="bg1"/>
                </a:solidFill>
                <a:latin typeface="メイリオ" panose="020B0604030504040204" pitchFamily="50" charset="-128"/>
              </a:rPr>
              <a:t>。</a:t>
            </a:r>
            <a:endParaRPr lang="en-US" altLang="ja-JP" dirty="0" smtClean="0">
              <a:solidFill>
                <a:schemeClr val="bg1"/>
              </a:solidFill>
              <a:latin typeface="メイリオ" panose="020B0604030504040204" pitchFamily="50" charset="-128"/>
            </a:endParaRPr>
          </a:p>
          <a:p>
            <a:endParaRPr lang="en-US" altLang="ja-JP" dirty="0" smtClean="0">
              <a:solidFill>
                <a:schemeClr val="bg1"/>
              </a:solidFill>
              <a:latin typeface="メイリオ" panose="020B0604030504040204" pitchFamily="50" charset="-128"/>
            </a:endParaRPr>
          </a:p>
          <a:p>
            <a:r>
              <a:rPr lang="en-US" altLang="ja-JP" dirty="0">
                <a:solidFill>
                  <a:schemeClr val="bg1"/>
                </a:solidFill>
              </a:rPr>
              <a:t>http://</a:t>
            </a:r>
            <a:r>
              <a:rPr lang="en-US" altLang="ja-JP" dirty="0" smtClean="0">
                <a:solidFill>
                  <a:schemeClr val="bg1"/>
                </a:solidFill>
              </a:rPr>
              <a:t>www.infobahn.co.jp/</a:t>
            </a:r>
          </a:p>
          <a:p>
            <a:r>
              <a:rPr lang="en-US" altLang="ja-JP" dirty="0" smtClean="0">
                <a:solidFill>
                  <a:schemeClr val="bg1"/>
                </a:solidFill>
              </a:rPr>
              <a:t>special/</a:t>
            </a:r>
            <a:r>
              <a:rPr lang="en-US" altLang="ja-JP" dirty="0" err="1" smtClean="0">
                <a:solidFill>
                  <a:schemeClr val="bg1"/>
                </a:solidFill>
              </a:rPr>
              <a:t>contentmarketing</a:t>
            </a:r>
            <a:endParaRPr lang="en-US" altLang="ja-JP" dirty="0" smtClean="0">
              <a:solidFill>
                <a:schemeClr val="bg1"/>
              </a:solidFill>
            </a:endParaRPr>
          </a:p>
          <a:p>
            <a:endParaRPr kumimoji="1" lang="ja-JP" altLang="en-US" dirty="0">
              <a:solidFill>
                <a:schemeClr val="bg1"/>
              </a:solidFill>
            </a:endParaRPr>
          </a:p>
        </p:txBody>
      </p:sp>
      <p:sp>
        <p:nvSpPr>
          <p:cNvPr id="33" name="テキスト ボックス 32"/>
          <p:cNvSpPr txBox="1"/>
          <p:nvPr/>
        </p:nvSpPr>
        <p:spPr>
          <a:xfrm>
            <a:off x="5798659" y="5804708"/>
            <a:ext cx="5852884" cy="923330"/>
          </a:xfrm>
          <a:prstGeom prst="rect">
            <a:avLst/>
          </a:prstGeom>
          <a:noFill/>
        </p:spPr>
        <p:txBody>
          <a:bodyPr wrap="none" rtlCol="0">
            <a:spAutoFit/>
          </a:bodyPr>
          <a:lstStyle/>
          <a:p>
            <a:r>
              <a:rPr lang="en-US" altLang="ja-JP" dirty="0">
                <a:solidFill>
                  <a:schemeClr val="bg1"/>
                </a:solidFill>
              </a:rPr>
              <a:t>CONTENT MARKETING </a:t>
            </a:r>
            <a:r>
              <a:rPr lang="en-US" altLang="ja-JP" dirty="0" smtClean="0">
                <a:solidFill>
                  <a:schemeClr val="bg1"/>
                </a:solidFill>
              </a:rPr>
              <a:t>LAB</a:t>
            </a:r>
            <a:endParaRPr lang="en-US" altLang="ja-JP" dirty="0">
              <a:solidFill>
                <a:schemeClr val="bg1"/>
              </a:solidFill>
            </a:endParaRPr>
          </a:p>
          <a:p>
            <a:r>
              <a:rPr lang="en-US" altLang="ja-JP" dirty="0">
                <a:solidFill>
                  <a:schemeClr val="bg1"/>
                </a:solidFill>
              </a:rPr>
              <a:t>http://contentmarketinglab.jp/content-marketing</a:t>
            </a:r>
            <a:r>
              <a:rPr lang="en-US" altLang="ja-JP" dirty="0" smtClean="0">
                <a:solidFill>
                  <a:schemeClr val="bg1"/>
                </a:solidFill>
              </a:rPr>
              <a:t>/</a:t>
            </a:r>
          </a:p>
          <a:p>
            <a:r>
              <a:rPr lang="en-US" altLang="ja-JP" dirty="0" smtClean="0">
                <a:solidFill>
                  <a:schemeClr val="bg1"/>
                </a:solidFill>
              </a:rPr>
              <a:t>4-types-of-content-marketing.html</a:t>
            </a:r>
            <a:endParaRPr kumimoji="1" lang="ja-JP" altLang="en-US" dirty="0">
              <a:solidFill>
                <a:schemeClr val="bg1"/>
              </a:solidFill>
            </a:endParaRPr>
          </a:p>
        </p:txBody>
      </p:sp>
      <p:pic>
        <p:nvPicPr>
          <p:cNvPr id="3" name="図 2"/>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4293432" y="1152983"/>
            <a:ext cx="7019925" cy="4724400"/>
          </a:xfrm>
          <a:prstGeom prst="rect">
            <a:avLst/>
          </a:prstGeom>
        </p:spPr>
      </p:pic>
    </p:spTree>
    <p:extLst>
      <p:ext uri="{BB962C8B-B14F-4D97-AF65-F5344CB8AC3E}">
        <p14:creationId xmlns:p14="http://schemas.microsoft.com/office/powerpoint/2010/main" xmlns="" val="391863626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Special</a:t>
            </a:r>
            <a:r>
              <a:rPr kumimoji="1" lang="ja-JP" altLang="en-US" dirty="0" smtClean="0"/>
              <a:t> </a:t>
            </a:r>
            <a:r>
              <a:rPr kumimoji="1" lang="en-US" altLang="ja-JP" dirty="0" smtClean="0"/>
              <a:t>Thanks</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smtClean="0"/>
              <a:t>ふったー</a:t>
            </a:r>
            <a:endParaRPr lang="ja-JP" altLang="en-US" dirty="0"/>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60</a:t>
            </a:fld>
            <a:endParaRPr kumimoji="1" lang="ja-JP" altLang="en-US"/>
          </a:p>
        </p:txBody>
      </p:sp>
      <p:sp>
        <p:nvSpPr>
          <p:cNvPr id="6" name="コンテンツ プレースホルダー 2"/>
          <p:cNvSpPr txBox="1">
            <a:spLocks/>
          </p:cNvSpPr>
          <p:nvPr/>
        </p:nvSpPr>
        <p:spPr>
          <a:xfrm>
            <a:off x="875429" y="1707868"/>
            <a:ext cx="9786819" cy="4382381"/>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2000" b="0" i="0" kern="1200">
                <a:solidFill>
                  <a:srgbClr val="0A3C5A"/>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800" b="0" i="0" kern="1200">
                <a:solidFill>
                  <a:srgbClr val="0A3C5A"/>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600" b="0" i="0" kern="1200">
                <a:solidFill>
                  <a:srgbClr val="0A3C5A"/>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rgbClr val="0A3C5A"/>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400" b="0" i="0" kern="1200">
                <a:solidFill>
                  <a:schemeClr val="tx1"/>
                </a:solidFill>
                <a:latin typeface="+mj-lt"/>
                <a:ea typeface="+mj-ea"/>
                <a:cs typeface="+mj-cs"/>
              </a:defRPr>
            </a:lvl9pPr>
          </a:lstStyle>
          <a:p>
            <a:r>
              <a:rPr lang="ja-JP" altLang="en-US" sz="2800" dirty="0" smtClean="0"/>
              <a:t>前　㈱イノーバ</a:t>
            </a:r>
            <a:r>
              <a:rPr lang="ja-JP" altLang="en-US" sz="2800" dirty="0"/>
              <a:t>　</a:t>
            </a:r>
            <a:r>
              <a:rPr lang="en-US" altLang="ja-JP" sz="2800" dirty="0" smtClean="0"/>
              <a:t>CTO</a:t>
            </a:r>
          </a:p>
          <a:p>
            <a:pPr marL="0" indent="0">
              <a:buNone/>
            </a:pPr>
            <a:r>
              <a:rPr lang="ja-JP" altLang="en-US" sz="2800" dirty="0"/>
              <a:t>　</a:t>
            </a:r>
            <a:r>
              <a:rPr lang="ja-JP" altLang="en-US" sz="2800" dirty="0" smtClean="0"/>
              <a:t>現　</a:t>
            </a:r>
            <a:r>
              <a:rPr lang="en-US" altLang="ja-JP" sz="2800" dirty="0" smtClean="0"/>
              <a:t>Startup</a:t>
            </a:r>
            <a:r>
              <a:rPr lang="ja-JP" altLang="en-US" sz="2800" dirty="0" smtClean="0"/>
              <a:t> </a:t>
            </a:r>
            <a:r>
              <a:rPr lang="en-US" altLang="ja-JP" sz="2800" dirty="0" smtClean="0"/>
              <a:t>Technology</a:t>
            </a:r>
            <a:r>
              <a:rPr lang="ja-JP" altLang="en-US" sz="2800" dirty="0" smtClean="0"/>
              <a:t> 取締役 </a:t>
            </a:r>
            <a:r>
              <a:rPr lang="ja-JP" altLang="en-US" sz="2800" dirty="0"/>
              <a:t>暫定</a:t>
            </a:r>
            <a:r>
              <a:rPr lang="en-US" altLang="ja-JP" sz="2800" dirty="0"/>
              <a:t>COO</a:t>
            </a:r>
            <a:r>
              <a:rPr lang="ja-JP" altLang="en-US" sz="2800" dirty="0"/>
              <a:t>　</a:t>
            </a:r>
            <a:endParaRPr lang="en-US" altLang="ja-JP" sz="2800" dirty="0" smtClean="0"/>
          </a:p>
          <a:p>
            <a:pPr marL="0" indent="0" algn="r">
              <a:buNone/>
            </a:pPr>
            <a:r>
              <a:rPr lang="ja-JP" altLang="en-US" sz="2800" dirty="0" smtClean="0"/>
              <a:t>佐藤</a:t>
            </a:r>
            <a:r>
              <a:rPr lang="ja-JP" altLang="en-US" sz="2800" dirty="0"/>
              <a:t>　公</a:t>
            </a:r>
            <a:r>
              <a:rPr lang="ja-JP" altLang="en-US" sz="2800" dirty="0" smtClean="0"/>
              <a:t>哉さま</a:t>
            </a:r>
            <a:endParaRPr lang="en-US" altLang="ja-JP" sz="2800" dirty="0" smtClean="0"/>
          </a:p>
          <a:p>
            <a:r>
              <a:rPr lang="ja-JP" altLang="en-US" sz="2800" dirty="0" smtClean="0"/>
              <a:t>花王株式会社 ファブリック＆ホームケア</a:t>
            </a:r>
            <a:endParaRPr lang="en-US" altLang="ja-JP" sz="2800" dirty="0" smtClean="0"/>
          </a:p>
          <a:p>
            <a:pPr marL="0" indent="0">
              <a:buNone/>
            </a:pPr>
            <a:r>
              <a:rPr lang="ja-JP" altLang="en-US" sz="2800" dirty="0"/>
              <a:t>　</a:t>
            </a:r>
            <a:r>
              <a:rPr lang="ja-JP" altLang="en-US" sz="2800" dirty="0" smtClean="0"/>
              <a:t>事業ユニット事業企画　　　　　　　　　　</a:t>
            </a:r>
            <a:endParaRPr lang="en-US" altLang="ja-JP" sz="2800" dirty="0" smtClean="0"/>
          </a:p>
          <a:p>
            <a:pPr marL="0" indent="0" algn="r">
              <a:buNone/>
            </a:pPr>
            <a:r>
              <a:rPr lang="ja-JP" altLang="en-US" sz="2800" smtClean="0"/>
              <a:t>辻本</a:t>
            </a:r>
            <a:r>
              <a:rPr lang="ja-JP" altLang="en-US" sz="2800" dirty="0" smtClean="0"/>
              <a:t>　光貴さま</a:t>
            </a:r>
            <a:endParaRPr lang="ja-JP" altLang="en-US" sz="2800" dirty="0"/>
          </a:p>
          <a:p>
            <a:endParaRPr lang="ja-JP" altLang="en-US" sz="2800" dirty="0"/>
          </a:p>
        </p:txBody>
      </p:sp>
    </p:spTree>
    <p:extLst>
      <p:ext uri="{BB962C8B-B14F-4D97-AF65-F5344CB8AC3E}">
        <p14:creationId xmlns:p14="http://schemas.microsoft.com/office/powerpoint/2010/main" xmlns="" val="354642789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104181" y="1224951"/>
            <a:ext cx="8786579" cy="862641"/>
          </a:xfrm>
        </p:spPr>
        <p:txBody>
          <a:bodyPr>
            <a:noAutofit/>
          </a:bodyPr>
          <a:lstStyle/>
          <a:p>
            <a:pPr marL="0" indent="0">
              <a:buNone/>
            </a:pPr>
            <a:r>
              <a:rPr lang="ja-JP" altLang="en-US" sz="4000" dirty="0"/>
              <a:t>ご清聴ありがとうございました！！</a:t>
            </a:r>
            <a:endParaRPr lang="en-US" altLang="ja-JP" sz="4000" dirty="0"/>
          </a:p>
        </p:txBody>
      </p:sp>
      <p:pic>
        <p:nvPicPr>
          <p:cNvPr id="2" name="図 1"/>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3467819" y="3467819"/>
            <a:ext cx="3899139" cy="2890388"/>
          </a:xfrm>
          <a:prstGeom prst="rect">
            <a:avLst/>
          </a:prstGeom>
        </p:spPr>
      </p:pic>
    </p:spTree>
    <p:extLst>
      <p:ext uri="{BB962C8B-B14F-4D97-AF65-F5344CB8AC3E}">
        <p14:creationId xmlns:p14="http://schemas.microsoft.com/office/powerpoint/2010/main" xmlns="" val="28680628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r>
              <a:rPr lang="ja-JP" altLang="en-US" dirty="0">
                <a:solidFill>
                  <a:srgbClr val="0E5580">
                    <a:alpha val="60000"/>
                  </a:srgbClr>
                </a:solidFill>
              </a:rPr>
              <a:t>現状分析</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7</a:t>
            </a:fld>
            <a:endParaRPr lang="ja-JP" altLang="en-US">
              <a:solidFill>
                <a:prstClr val="black"/>
              </a:solidFill>
            </a:endParaRPr>
          </a:p>
        </p:txBody>
      </p:sp>
      <p:sp>
        <p:nvSpPr>
          <p:cNvPr id="11" name="テキスト ボックス 10"/>
          <p:cNvSpPr txBox="1"/>
          <p:nvPr/>
        </p:nvSpPr>
        <p:spPr>
          <a:xfrm>
            <a:off x="7823001" y="6300871"/>
            <a:ext cx="2951449" cy="369332"/>
          </a:xfrm>
          <a:prstGeom prst="rect">
            <a:avLst/>
          </a:prstGeom>
          <a:noFill/>
        </p:spPr>
        <p:txBody>
          <a:bodyPr wrap="none" rtlCol="0">
            <a:spAutoFit/>
          </a:bodyPr>
          <a:lstStyle/>
          <a:p>
            <a:r>
              <a:rPr lang="en-US" altLang="ja-JP" dirty="0">
                <a:solidFill>
                  <a:prstClr val="black"/>
                </a:solidFill>
              </a:rPr>
              <a:t>Google </a:t>
            </a:r>
            <a:r>
              <a:rPr lang="ja-JP" altLang="en-US" dirty="0">
                <a:solidFill>
                  <a:prstClr val="black"/>
                </a:solidFill>
              </a:rPr>
              <a:t>トレンドより引用</a:t>
            </a:r>
          </a:p>
        </p:txBody>
      </p:sp>
      <p:sp>
        <p:nvSpPr>
          <p:cNvPr id="14" name="コンテンツ プレースホルダー 2"/>
          <p:cNvSpPr>
            <a:spLocks noGrp="1"/>
          </p:cNvSpPr>
          <p:nvPr>
            <p:ph idx="1"/>
          </p:nvPr>
        </p:nvSpPr>
        <p:spPr>
          <a:xfrm>
            <a:off x="526823" y="542010"/>
            <a:ext cx="9317636" cy="854336"/>
          </a:xfrm>
        </p:spPr>
        <p:txBody>
          <a:bodyPr/>
          <a:lstStyle/>
          <a:p>
            <a:pPr>
              <a:buFont typeface="Wingdings" panose="05000000000000000000" pitchFamily="2" charset="2"/>
              <a:buChar char="u"/>
            </a:pPr>
            <a:r>
              <a:rPr lang="en-US" altLang="ja-JP" dirty="0"/>
              <a:t>2012</a:t>
            </a:r>
            <a:r>
              <a:rPr lang="ja-JP" altLang="en-US" dirty="0"/>
              <a:t>年頃</a:t>
            </a:r>
            <a:r>
              <a:rPr lang="ja-JP" altLang="en-US" dirty="0" smtClean="0"/>
              <a:t>から注目</a:t>
            </a:r>
            <a:r>
              <a:rPr lang="ja-JP" altLang="en-US" dirty="0"/>
              <a:t>され始め、</a:t>
            </a:r>
            <a:r>
              <a:rPr lang="en-US" altLang="ja-JP" dirty="0"/>
              <a:t>google</a:t>
            </a:r>
            <a:r>
              <a:rPr lang="ja-JP" altLang="en-US" dirty="0"/>
              <a:t>や</a:t>
            </a:r>
            <a:r>
              <a:rPr lang="en-US" altLang="ja-JP" dirty="0"/>
              <a:t>yahoo</a:t>
            </a:r>
            <a:r>
              <a:rPr lang="ja-JP" altLang="en-US" dirty="0"/>
              <a:t>で検索数が徐々に伸びてきた。</a:t>
            </a:r>
          </a:p>
          <a:p>
            <a:pPr>
              <a:buFont typeface="Wingdings" panose="05000000000000000000" pitchFamily="2" charset="2"/>
              <a:buChar char="u"/>
            </a:pPr>
            <a:endParaRPr lang="ja-JP" altLang="en-US" dirty="0"/>
          </a:p>
          <a:p>
            <a:pPr>
              <a:buFont typeface="Wingdings" panose="05000000000000000000" pitchFamily="2" charset="2"/>
              <a:buChar char="u"/>
            </a:pPr>
            <a:endParaRPr kumimoji="1" lang="ja-JP" altLang="en-US" dirty="0"/>
          </a:p>
        </p:txBody>
      </p:sp>
      <p:pic>
        <p:nvPicPr>
          <p:cNvPr id="2" name="図 1"/>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951722" y="1063424"/>
            <a:ext cx="9148129" cy="5157988"/>
          </a:xfrm>
          <a:prstGeom prst="rect">
            <a:avLst/>
          </a:prstGeom>
        </p:spPr>
      </p:pic>
    </p:spTree>
    <p:extLst>
      <p:ext uri="{BB962C8B-B14F-4D97-AF65-F5344CB8AC3E}">
        <p14:creationId xmlns:p14="http://schemas.microsoft.com/office/powerpoint/2010/main" xmlns="" val="1920447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ー 7"/>
          <p:cNvSpPr>
            <a:spLocks noGrp="1"/>
          </p:cNvSpPr>
          <p:nvPr>
            <p:ph idx="1"/>
          </p:nvPr>
        </p:nvSpPr>
        <p:spPr>
          <a:xfrm>
            <a:off x="646279" y="533073"/>
            <a:ext cx="8976691" cy="918356"/>
          </a:xfrm>
        </p:spPr>
        <p:txBody>
          <a:bodyPr>
            <a:noAutofit/>
          </a:bodyPr>
          <a:lstStyle/>
          <a:p>
            <a:pPr>
              <a:buFont typeface="Wingdings" panose="05000000000000000000" pitchFamily="2" charset="2"/>
              <a:buChar char="u"/>
            </a:pPr>
            <a:r>
              <a:rPr kumimoji="1" lang="ja-JP" altLang="en-US" dirty="0" smtClean="0"/>
              <a:t>日本の</a:t>
            </a:r>
            <a:r>
              <a:rPr kumimoji="1" lang="en-US" altLang="ja-JP" dirty="0" err="1" smtClean="0"/>
              <a:t>BtoC</a:t>
            </a:r>
            <a:r>
              <a:rPr kumimoji="1" lang="ja-JP" altLang="en-US" dirty="0" smtClean="0"/>
              <a:t>企業でも５４％の企業がコンテンツマーケティングに</a:t>
            </a:r>
            <a:endParaRPr kumimoji="1" lang="en-US" altLang="ja-JP" dirty="0" smtClean="0"/>
          </a:p>
          <a:p>
            <a:pPr marL="0" indent="0">
              <a:buNone/>
            </a:pPr>
            <a:r>
              <a:rPr kumimoji="1" lang="ja-JP" altLang="en-US" dirty="0" smtClean="0"/>
              <a:t> 　取り組んでいる。</a:t>
            </a:r>
            <a:endParaRPr kumimoji="1" lang="ja-JP" altLang="en-US" dirty="0"/>
          </a:p>
        </p:txBody>
      </p:sp>
      <p:sp>
        <p:nvSpPr>
          <p:cNvPr id="4" name="フッター プレースホルダー 3"/>
          <p:cNvSpPr>
            <a:spLocks noGrp="1"/>
          </p:cNvSpPr>
          <p:nvPr>
            <p:ph type="ftr" sz="quarter" idx="11"/>
          </p:nvPr>
        </p:nvSpPr>
        <p:spPr/>
        <p:txBody>
          <a:bodyPr/>
          <a:lstStyle/>
          <a:p>
            <a:r>
              <a:rPr lang="ja-JP" altLang="en-US" dirty="0" smtClean="0">
                <a:solidFill>
                  <a:srgbClr val="0E5580">
                    <a:alpha val="60000"/>
                  </a:srgbClr>
                </a:solidFill>
              </a:rPr>
              <a:t>現状</a:t>
            </a:r>
            <a:r>
              <a:rPr lang="ja-JP" altLang="en-US" dirty="0">
                <a:solidFill>
                  <a:srgbClr val="0E5580">
                    <a:alpha val="60000"/>
                  </a:srgbClr>
                </a:solidFill>
              </a:rPr>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lang="ja-JP" altLang="en-US" smtClean="0">
                <a:solidFill>
                  <a:prstClr val="black"/>
                </a:solidFill>
              </a:rPr>
              <a:pPr/>
              <a:t>8</a:t>
            </a:fld>
            <a:endParaRPr lang="ja-JP" altLang="en-US">
              <a:solidFill>
                <a:prstClr val="black"/>
              </a:solidFill>
            </a:endParaRPr>
          </a:p>
        </p:txBody>
      </p:sp>
      <p:pic>
        <p:nvPicPr>
          <p:cNvPr id="2" name="図 1"/>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2004202" y="1337533"/>
            <a:ext cx="6990507" cy="5242880"/>
          </a:xfrm>
          <a:prstGeom prst="rect">
            <a:avLst/>
          </a:prstGeom>
        </p:spPr>
      </p:pic>
    </p:spTree>
    <p:extLst>
      <p:ext uri="{BB962C8B-B14F-4D97-AF65-F5344CB8AC3E}">
        <p14:creationId xmlns:p14="http://schemas.microsoft.com/office/powerpoint/2010/main" xmlns="" val="31350436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646279" y="684474"/>
            <a:ext cx="9266977" cy="937018"/>
          </a:xfrm>
        </p:spPr>
        <p:txBody>
          <a:bodyPr>
            <a:normAutofit/>
          </a:bodyPr>
          <a:lstStyle/>
          <a:p>
            <a:pPr>
              <a:buFont typeface="Wingdings" panose="05000000000000000000" pitchFamily="2" charset="2"/>
              <a:buChar char="u"/>
            </a:pPr>
            <a:r>
              <a:rPr lang="ja-JP" altLang="en-US" dirty="0"/>
              <a:t>「企業が伝えたいこと」と「生活者が知りたいこと」のギャップを「適切</a:t>
            </a:r>
            <a:r>
              <a:rPr lang="ja-JP" altLang="en-US" dirty="0" smtClean="0"/>
              <a:t>な     コンテンツ</a:t>
            </a:r>
            <a:r>
              <a:rPr lang="ja-JP" altLang="en-US" dirty="0"/>
              <a:t>」で埋める</a:t>
            </a:r>
            <a:r>
              <a:rPr lang="ja-JP" altLang="en-US" dirty="0" smtClean="0"/>
              <a:t>ことがコンテンツマーケティングである・・・・</a:t>
            </a:r>
            <a:endParaRPr lang="en-US" altLang="ja-JP" dirty="0"/>
          </a:p>
        </p:txBody>
      </p:sp>
      <p:sp>
        <p:nvSpPr>
          <p:cNvPr id="4" name="フッター プレースホルダー 3"/>
          <p:cNvSpPr>
            <a:spLocks noGrp="1"/>
          </p:cNvSpPr>
          <p:nvPr>
            <p:ph type="ftr" sz="quarter" idx="11"/>
          </p:nvPr>
        </p:nvSpPr>
        <p:spPr/>
        <p:txBody>
          <a:bodyPr/>
          <a:lstStyle/>
          <a:p>
            <a:r>
              <a:rPr lang="ja-JP" altLang="en-US" dirty="0" smtClean="0"/>
              <a:t>現状</a:t>
            </a:r>
            <a:r>
              <a:rPr lang="ja-JP" altLang="en-US" dirty="0"/>
              <a:t>分析</a:t>
            </a:r>
          </a:p>
        </p:txBody>
      </p:sp>
      <p:sp>
        <p:nvSpPr>
          <p:cNvPr id="5" name="スライド番号プレースホルダー 4"/>
          <p:cNvSpPr>
            <a:spLocks noGrp="1"/>
          </p:cNvSpPr>
          <p:nvPr>
            <p:ph type="sldNum" sz="quarter" idx="12"/>
          </p:nvPr>
        </p:nvSpPr>
        <p:spPr/>
        <p:txBody>
          <a:bodyPr/>
          <a:lstStyle/>
          <a:p>
            <a:fld id="{E2DC5D96-AE06-4479-916E-1646B275BC57}" type="slidenum">
              <a:rPr kumimoji="1" lang="ja-JP" altLang="en-US" smtClean="0"/>
              <a:pPr/>
              <a:t>9</a:t>
            </a:fld>
            <a:endParaRPr kumimoji="1" lang="ja-JP" altLang="en-US"/>
          </a:p>
        </p:txBody>
      </p:sp>
      <p:sp>
        <p:nvSpPr>
          <p:cNvPr id="10" name="正方形/長方形 9"/>
          <p:cNvSpPr/>
          <p:nvPr/>
        </p:nvSpPr>
        <p:spPr>
          <a:xfrm>
            <a:off x="5766971" y="5515453"/>
            <a:ext cx="5262979" cy="369332"/>
          </a:xfrm>
          <a:prstGeom prst="rect">
            <a:avLst/>
          </a:prstGeom>
        </p:spPr>
        <p:txBody>
          <a:bodyPr wrap="none">
            <a:spAutoFit/>
          </a:bodyPr>
          <a:lstStyle/>
          <a:p>
            <a:r>
              <a:rPr lang="ja-JP" altLang="en-US" b="1" u="sng" dirty="0">
                <a:solidFill>
                  <a:schemeClr val="bg1"/>
                </a:solidFill>
              </a:rPr>
              <a:t>オウンドメディア</a:t>
            </a:r>
            <a:r>
              <a:rPr lang="ja-JP" altLang="en-US" dirty="0">
                <a:solidFill>
                  <a:schemeClr val="bg1"/>
                </a:solidFill>
              </a:rPr>
              <a:t>、オンライン動画、コラムなど</a:t>
            </a:r>
          </a:p>
        </p:txBody>
      </p:sp>
      <p:pic>
        <p:nvPicPr>
          <p:cNvPr id="6" name="図 5"/>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941005" y="1439600"/>
            <a:ext cx="4543425" cy="2352675"/>
          </a:xfrm>
          <a:prstGeom prst="rect">
            <a:avLst/>
          </a:prstGeom>
        </p:spPr>
      </p:pic>
      <p:pic>
        <p:nvPicPr>
          <p:cNvPr id="11" name="図 10"/>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1488692" y="3978728"/>
            <a:ext cx="3448050" cy="2209800"/>
          </a:xfrm>
          <a:prstGeom prst="rect">
            <a:avLst/>
          </a:prstGeom>
        </p:spPr>
      </p:pic>
      <p:pic>
        <p:nvPicPr>
          <p:cNvPr id="12" name="図 11"/>
          <p:cNvPicPr>
            <a:picLocks noChangeAspect="1"/>
          </p:cNvPicPr>
          <p:nvPr/>
        </p:nvPicPr>
        <p:blipFill>
          <a:blip r:embed="rId5" cstate="print">
            <a:extLst>
              <a:ext uri="{28A0092B-C50C-407E-A947-70E740481C1C}">
                <a14:useLocalDpi xmlns:a14="http://schemas.microsoft.com/office/drawing/2010/main" xmlns=""/>
              </a:ext>
            </a:extLst>
          </a:blip>
          <a:stretch>
            <a:fillRect/>
          </a:stretch>
        </p:blipFill>
        <p:spPr>
          <a:xfrm>
            <a:off x="5915025" y="1924921"/>
            <a:ext cx="5114925" cy="3133725"/>
          </a:xfrm>
          <a:prstGeom prst="rect">
            <a:avLst/>
          </a:prstGeom>
        </p:spPr>
      </p:pic>
    </p:spTree>
    <p:extLst>
      <p:ext uri="{BB962C8B-B14F-4D97-AF65-F5344CB8AC3E}">
        <p14:creationId xmlns:p14="http://schemas.microsoft.com/office/powerpoint/2010/main" xmlns="" val="184770985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テーマ13">
  <a:themeElements>
    <a:clrScheme name="イオン">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xmlns="" name="テーマ13" id="{D2749EF5-FC5A-4E59-ACF1-344581110012}" vid="{FFA97DAD-11BF-40D8-9C9F-3BF204647B54}"/>
    </a:ext>
  </a:extLst>
</a:theme>
</file>

<file path=ppt/theme/theme2.xml><?xml version="1.0" encoding="utf-8"?>
<a:theme xmlns:a="http://schemas.openxmlformats.org/drawingml/2006/main" name="1_テーマ13">
  <a:themeElements>
    <a:clrScheme name="イオン">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イオン">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tint val="100000"/>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xmlns="" name="テーマ13" id="{D2749EF5-FC5A-4E59-ACF1-344581110012}" vid="{FFA97DAD-11BF-40D8-9C9F-3BF204647B5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テーマ13</Template>
  <TotalTime>2271</TotalTime>
  <Words>3092</Words>
  <Application>Microsoft Office PowerPoint</Application>
  <PresentationFormat>ユーザー設定</PresentationFormat>
  <Paragraphs>565</Paragraphs>
  <Slides>61</Slides>
  <Notes>27</Notes>
  <HiddenSlides>0</HiddenSlides>
  <MMClips>0</MMClips>
  <ScaleCrop>false</ScaleCrop>
  <HeadingPairs>
    <vt:vector size="4" baseType="variant">
      <vt:variant>
        <vt:lpstr>テーマ</vt:lpstr>
      </vt:variant>
      <vt:variant>
        <vt:i4>2</vt:i4>
      </vt:variant>
      <vt:variant>
        <vt:lpstr>スライド タイトル</vt:lpstr>
      </vt:variant>
      <vt:variant>
        <vt:i4>61</vt:i4>
      </vt:variant>
    </vt:vector>
  </HeadingPairs>
  <TitlesOfParts>
    <vt:vector size="63" baseType="lpstr">
      <vt:lpstr>テーマ13</vt:lpstr>
      <vt:lpstr>1_テーマ13</vt:lpstr>
      <vt:lpstr>商品名を入れた コンテンツマーケティングを 消費者が信頼する条件</vt:lpstr>
      <vt:lpstr>研究概要</vt:lpstr>
      <vt:lpstr>Agenda</vt:lpstr>
      <vt:lpstr>突然ですが・・・</vt:lpstr>
      <vt:lpstr>スライド 5</vt:lpstr>
      <vt:lpstr>コンテンツマーケティングとは・・・</vt:lpstr>
      <vt:lpstr>スライド 7</vt:lpstr>
      <vt:lpstr>スライド 8</vt:lpstr>
      <vt:lpstr>スライド 9</vt:lpstr>
      <vt:lpstr>コンテンツマーケティングの専門家は・・・</vt:lpstr>
      <vt:lpstr>オウンドメディアとは…</vt:lpstr>
      <vt:lpstr>本研究での コンテンツマーケティング定義 </vt:lpstr>
      <vt:lpstr>コンテンツマーケティングの種類分け</vt:lpstr>
      <vt:lpstr>会社に関係があって 商品名があるもの</vt:lpstr>
      <vt:lpstr>会社に関係があって 商品名がないもの</vt:lpstr>
      <vt:lpstr>会社に関係がないもの</vt:lpstr>
      <vt:lpstr>今、日本にあふれているのは 会社に関係があって 商品名があるもの</vt:lpstr>
      <vt:lpstr>スライド 18</vt:lpstr>
      <vt:lpstr>コンテンツマーケティングの専門家は・・・</vt:lpstr>
      <vt:lpstr>コンテンツマーケティングの専門家は・・・</vt:lpstr>
      <vt:lpstr>わかりやすく言うと・・・  </vt:lpstr>
      <vt:lpstr>しかし、日本に多いのは 商品名が入っているもの・・・</vt:lpstr>
      <vt:lpstr>疑問</vt:lpstr>
      <vt:lpstr>スライド 24</vt:lpstr>
      <vt:lpstr>スライド 25</vt:lpstr>
      <vt:lpstr>スライド 26</vt:lpstr>
      <vt:lpstr>Agenda</vt:lpstr>
      <vt:lpstr>スライド 28</vt:lpstr>
      <vt:lpstr>研究目的</vt:lpstr>
      <vt:lpstr>Agenda</vt:lpstr>
      <vt:lpstr>スライド 31</vt:lpstr>
      <vt:lpstr>意思決定プロセス</vt:lpstr>
      <vt:lpstr>スライド 33</vt:lpstr>
      <vt:lpstr>スライド 34</vt:lpstr>
      <vt:lpstr>仮説１</vt:lpstr>
      <vt:lpstr>スライド 36</vt:lpstr>
      <vt:lpstr>スライド 37</vt:lpstr>
      <vt:lpstr>仮説２</vt:lpstr>
      <vt:lpstr>Agenda</vt:lpstr>
      <vt:lpstr>検証方法</vt:lpstr>
      <vt:lpstr>検証方法</vt:lpstr>
      <vt:lpstr>仮設サイトに使用したサイト</vt:lpstr>
      <vt:lpstr>仮説１の検証について</vt:lpstr>
      <vt:lpstr>仮設１・２の検証方法</vt:lpstr>
      <vt:lpstr>仮説1・2調査概要</vt:lpstr>
      <vt:lpstr>仮説1が正しい場合に予想される結果</vt:lpstr>
      <vt:lpstr>仮説1検証結果</vt:lpstr>
      <vt:lpstr>仮説１　検証結果まとめ</vt:lpstr>
      <vt:lpstr>仮説２の検証について</vt:lpstr>
      <vt:lpstr>仮説２が正しい場合に予想される結果</vt:lpstr>
      <vt:lpstr>仮説２の検証結果</vt:lpstr>
      <vt:lpstr>仮説２　検証結果のまとめ</vt:lpstr>
      <vt:lpstr>Agenda</vt:lpstr>
      <vt:lpstr>学術的インプリケーション</vt:lpstr>
      <vt:lpstr>実務的インプリケーション</vt:lpstr>
      <vt:lpstr>課題</vt:lpstr>
      <vt:lpstr>参考文献・URL</vt:lpstr>
      <vt:lpstr>URL</vt:lpstr>
      <vt:lpstr>参考企業コンテンツ／企業Webページ</vt:lpstr>
      <vt:lpstr>Special Thanks</vt:lpstr>
      <vt:lpstr>スライド 61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佐藤亜紀</dc:creator>
  <cp:lastModifiedBy>Norio</cp:lastModifiedBy>
  <cp:revision>163</cp:revision>
  <dcterms:created xsi:type="dcterms:W3CDTF">2015-12-11T06:25:39Z</dcterms:created>
  <dcterms:modified xsi:type="dcterms:W3CDTF">2015-12-19T14:43:00Z</dcterms:modified>
</cp:coreProperties>
</file>